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75" r:id="rId4"/>
    <p:sldId id="257" r:id="rId5"/>
    <p:sldId id="258" r:id="rId6"/>
    <p:sldId id="265" r:id="rId7"/>
    <p:sldId id="259" r:id="rId8"/>
    <p:sldId id="276" r:id="rId9"/>
    <p:sldId id="268" r:id="rId10"/>
    <p:sldId id="279" r:id="rId11"/>
    <p:sldId id="269" r:id="rId12"/>
    <p:sldId id="278" r:id="rId13"/>
    <p:sldId id="270" r:id="rId14"/>
    <p:sldId id="280" r:id="rId15"/>
    <p:sldId id="271" r:id="rId16"/>
    <p:sldId id="277" r:id="rId17"/>
    <p:sldId id="272" r:id="rId18"/>
    <p:sldId id="282" r:id="rId19"/>
    <p:sldId id="273" r:id="rId20"/>
    <p:sldId id="281"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9" d="100"/>
          <a:sy n="69" d="100"/>
        </p:scale>
        <p:origin x="56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adeptusmagos.deviantart.com/art/User-icon-282177066" TargetMode="External"/><Relationship Id="rId1" Type="http://schemas.openxmlformats.org/officeDocument/2006/relationships/image" Target="../media/image8.png"/><Relationship Id="rId6" Type="http://schemas.openxmlformats.org/officeDocument/2006/relationships/hyperlink" Target="http://flickr.com/photos/cblue98/7506999282" TargetMode="External"/><Relationship Id="rId5" Type="http://schemas.openxmlformats.org/officeDocument/2006/relationships/image" Target="../media/image10.jpg"/><Relationship Id="rId4" Type="http://schemas.openxmlformats.org/officeDocument/2006/relationships/hyperlink" Target="http://www.themindfulword.org/2015/discovering-your-purpose-lif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dgm:spPr>
        <a:ln>
          <a:noFill/>
        </a:ln>
      </dgm:spPr>
      <dgm:t>
        <a:bodyPr anchor="t"/>
        <a:lstStyle/>
        <a:p>
          <a:r>
            <a:rPr lang="en-IN" b="0" i="0" dirty="0"/>
            <a:t>Use Case 1 : Hospital should be able to request Vaccines across countries</a:t>
          </a:r>
          <a:endParaRPr lang="en-IN"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custLinFactNeighborX="-169" custLinFactNeighborY="4868">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just"/>
          <a:r>
            <a:rPr lang="en-IN" sz="1600" b="1" dirty="0">
              <a:solidFill>
                <a:schemeClr val="bg1"/>
              </a:solidFill>
            </a:rPr>
            <a:t>Actors: Doctor – Hospital , Staff – Hospital</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custT="1"/>
      <dgm:spPr/>
      <dgm:t>
        <a:bodyPr/>
        <a:lstStyle/>
        <a:p>
          <a:pPr algn="just"/>
          <a:r>
            <a:rPr lang="en-IN" sz="1600" b="1" dirty="0">
              <a:solidFill>
                <a:schemeClr val="bg1"/>
              </a:solidFill>
            </a:rPr>
            <a:t>Purpose: To make staff available to a doctor to accompany them during an orphanage visit, to help him across various activities.</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custT="1"/>
      <dgm:spPr/>
      <dgm:t>
        <a:bodyPr/>
        <a:lstStyle/>
        <a:p>
          <a:pPr algn="just"/>
          <a:r>
            <a:rPr lang="en-IN" sz="1600" b="1" dirty="0">
              <a:solidFill>
                <a:schemeClr val="bg1"/>
              </a:solidFill>
            </a:rPr>
            <a:t>Work Flow: A Doctor in a particular enterprise, if need to attend event in an orphanage could request staff from the staff organization.</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11160" custScaleY="166933">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custT="1"/>
      <dgm:spPr>
        <a:ln>
          <a:noFill/>
        </a:ln>
      </dgm:spPr>
      <dgm:t>
        <a:bodyPr/>
        <a:lstStyle/>
        <a:p>
          <a:r>
            <a:rPr lang="en-IN" sz="2400" b="0" i="0" dirty="0"/>
            <a:t>Use Case 6 : Staff of the hospital maintaining the directory for orphanage children</a:t>
          </a:r>
          <a:endParaRPr lang="en-IN" sz="2400"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custScaleY="362570" custLinFactNeighborY="50907">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dgm:spPr/>
      <dgm:t>
        <a:bodyPr/>
        <a:lstStyle/>
        <a:p>
          <a:pPr algn="l"/>
          <a:r>
            <a:rPr lang="en-IN" b="1" dirty="0">
              <a:solidFill>
                <a:schemeClr val="bg1"/>
              </a:solidFill>
            </a:rPr>
            <a:t>Actors: Staff – Hospital , Admin – Hospital</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dgm:spPr/>
      <dgm:t>
        <a:bodyPr/>
        <a:lstStyle/>
        <a:p>
          <a:pPr algn="just"/>
          <a:r>
            <a:rPr lang="en-IN" b="1" dirty="0">
              <a:solidFill>
                <a:schemeClr val="bg1"/>
              </a:solidFill>
            </a:rPr>
            <a:t>Purpose: To Track the details of the vaccine orphanage kids with the given vaccination name during a visit.</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dgm:spPr/>
      <dgm:t>
        <a:bodyPr/>
        <a:lstStyle/>
        <a:p>
          <a:pPr algn="just"/>
          <a:r>
            <a:rPr lang="en-IN" b="1" dirty="0">
              <a:solidFill>
                <a:schemeClr val="bg1"/>
              </a:solidFill>
            </a:rPr>
            <a:t>Work Flow: A Staff when accompanied by the doctor during the visit, would keep the list of students and their respective vaccination.</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01622" custScaleY="138342">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custT="1"/>
      <dgm:spPr>
        <a:ln>
          <a:noFill/>
        </a:ln>
      </dgm:spPr>
      <dgm:t>
        <a:bodyPr/>
        <a:lstStyle/>
        <a:p>
          <a:r>
            <a:rPr lang="en-IN" sz="2400" b="0" i="0" dirty="0"/>
            <a:t>Use Case 7 : Orphanage requesting doctors</a:t>
          </a:r>
          <a:endParaRPr lang="en-IN" sz="2400"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custScaleY="388910" custLinFactNeighborY="3486">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just"/>
          <a:r>
            <a:rPr lang="en-IN" sz="1600" b="1" dirty="0">
              <a:solidFill>
                <a:schemeClr val="bg1"/>
              </a:solidFill>
            </a:rPr>
            <a:t>Actors: Admin – Orphanage , Admin – Hospital</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custT="1"/>
      <dgm:spPr/>
      <dgm:t>
        <a:bodyPr/>
        <a:lstStyle/>
        <a:p>
          <a:pPr algn="just"/>
          <a:r>
            <a:rPr lang="en-IN" sz="1600" b="1" dirty="0">
              <a:solidFill>
                <a:schemeClr val="bg1"/>
              </a:solidFill>
            </a:rPr>
            <a:t>Purpose: To help orphanage, if doctor is need  for a child</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custT="1"/>
      <dgm:spPr/>
      <dgm:t>
        <a:bodyPr/>
        <a:lstStyle/>
        <a:p>
          <a:pPr algn="just"/>
          <a:r>
            <a:rPr lang="en-IN" sz="1600" b="1" dirty="0">
              <a:solidFill>
                <a:schemeClr val="bg1"/>
              </a:solidFill>
            </a:rPr>
            <a:t>Work Flow: A orphanage admin would initiate a need for doctor and once on availability of the doctor, an appointment would be scheduled with a confirmation email.</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10569" custScaleY="99220"/>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07839" custScaleY="208644">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l"/>
          <a:r>
            <a:rPr lang="en-IN" sz="1600" b="1" dirty="0"/>
            <a:t>Actors: Admin – Hospital , Admin – Vaccination</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custT="1"/>
      <dgm:spPr/>
      <dgm:t>
        <a:bodyPr/>
        <a:lstStyle/>
        <a:p>
          <a:pPr algn="just"/>
          <a:r>
            <a:rPr lang="en-IN" sz="1600" b="1" dirty="0"/>
            <a:t>Purpose: To make vaccinations available to a hospital by sending vaccination request across various network (countries).</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custT="1"/>
      <dgm:spPr/>
      <dgm:t>
        <a:bodyPr/>
        <a:lstStyle/>
        <a:p>
          <a:pPr algn="just"/>
          <a:r>
            <a:rPr lang="en-IN" sz="1600" b="1" dirty="0"/>
            <a:t>Work Flow: A Hospital in a particular country, if having shortage of vaccines could request vaccines from various vaccination centres across in and out network. </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custT="1"/>
      <dgm:spPr>
        <a:ln>
          <a:noFill/>
        </a:ln>
      </dgm:spPr>
      <dgm:t>
        <a:bodyPr/>
        <a:lstStyle/>
        <a:p>
          <a:r>
            <a:rPr lang="en-IN" sz="2200" b="0" i="0" dirty="0"/>
            <a:t>Use Case 2 :Vaccination admin on approval would request the courier partners to full fill the request</a:t>
          </a:r>
          <a:endParaRPr lang="en-IN" sz="2200"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custScaleY="339191">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just"/>
          <a:r>
            <a:rPr lang="en-IN" sz="1400" b="1" dirty="0">
              <a:solidFill>
                <a:schemeClr val="bg1"/>
              </a:solidFill>
            </a:rPr>
            <a:t>Admin – Vaccination , Delivery Vendor</a:t>
          </a:r>
        </a:p>
      </dgm:t>
    </dgm:pt>
    <dgm:pt modelId="{88016546-4C15-4779-95BA-BF747FA50068}" type="parTrans" cxnId="{D33B09E4-94AE-4835-8A4E-656BC4F1A73C}">
      <dgm:prSet/>
      <dgm:spPr/>
      <dgm:t>
        <a:bodyPr/>
        <a:lstStyle/>
        <a:p>
          <a:endParaRPr lang="en-IN" sz="1200"/>
        </a:p>
      </dgm:t>
    </dgm:pt>
    <dgm:pt modelId="{DB914B45-C494-41B9-915C-734FCBFD6754}" type="sibTrans" cxnId="{D33B09E4-94AE-4835-8A4E-656BC4F1A73C}">
      <dgm:prSet/>
      <dgm:spPr/>
      <dgm:t>
        <a:bodyPr/>
        <a:lstStyle/>
        <a:p>
          <a:endParaRPr lang="en-IN" sz="1200"/>
        </a:p>
      </dgm:t>
    </dgm:pt>
    <dgm:pt modelId="{E75A34E9-EFA9-441F-8794-DC69399B3FB6}">
      <dgm:prSet custT="1"/>
      <dgm:spPr/>
      <dgm:t>
        <a:bodyPr/>
        <a:lstStyle/>
        <a:p>
          <a:pPr algn="just"/>
          <a:r>
            <a:rPr lang="en-IN" sz="1400" b="1" dirty="0">
              <a:solidFill>
                <a:schemeClr val="bg1"/>
              </a:solidFill>
            </a:rPr>
            <a:t>Purpose: To full fill the approved vaccination request for a hospital and making the vaccination reach on time with trusted courier partners across various network (countries).</a:t>
          </a:r>
        </a:p>
      </dgm:t>
    </dgm:pt>
    <dgm:pt modelId="{AC391C09-C889-4B0C-83A8-4D521A20D3DE}" type="parTrans" cxnId="{F20733EF-8126-46E1-8A20-806C405E6D91}">
      <dgm:prSet/>
      <dgm:spPr/>
      <dgm:t>
        <a:bodyPr/>
        <a:lstStyle/>
        <a:p>
          <a:endParaRPr lang="en-IN" sz="1200"/>
        </a:p>
      </dgm:t>
    </dgm:pt>
    <dgm:pt modelId="{1D95853C-D036-46E3-A456-86C4C5657B4B}" type="sibTrans" cxnId="{F20733EF-8126-46E1-8A20-806C405E6D91}">
      <dgm:prSet/>
      <dgm:spPr/>
      <dgm:t>
        <a:bodyPr/>
        <a:lstStyle/>
        <a:p>
          <a:endParaRPr lang="en-IN" sz="1200"/>
        </a:p>
      </dgm:t>
    </dgm:pt>
    <dgm:pt modelId="{653B3231-92BF-4924-8622-04B83AD95350}">
      <dgm:prSet custT="1"/>
      <dgm:spPr/>
      <dgm:t>
        <a:bodyPr/>
        <a:lstStyle/>
        <a:p>
          <a:pPr algn="just"/>
          <a:r>
            <a:rPr lang="en-IN" sz="1400" b="1" dirty="0">
              <a:solidFill>
                <a:schemeClr val="bg1"/>
              </a:solidFill>
            </a:rPr>
            <a:t>Work Flow: A Vaccination department admin after accepting the request would request for delivery of the requested vaccines to the destined hospitals. The courier partners would receive the request and acknowledge the same with a given tentative date for delivery. An Email would be sent to be hospital once the courier partners acknowledges the request.</a:t>
          </a:r>
        </a:p>
      </dgm:t>
    </dgm:pt>
    <dgm:pt modelId="{1C75A869-8638-4E7C-B324-D8F0D64EF9E3}" type="parTrans" cxnId="{48A1D3B9-3989-458A-906E-788BFD3B789E}">
      <dgm:prSet/>
      <dgm:spPr/>
      <dgm:t>
        <a:bodyPr/>
        <a:lstStyle/>
        <a:p>
          <a:endParaRPr lang="en-IN" sz="1200"/>
        </a:p>
      </dgm:t>
    </dgm:pt>
    <dgm:pt modelId="{3861E33A-F466-4FCA-949F-01522255C151}" type="sibTrans" cxnId="{48A1D3B9-3989-458A-906E-788BFD3B789E}">
      <dgm:prSet/>
      <dgm:spPr/>
      <dgm:t>
        <a:bodyPr/>
        <a:lstStyle/>
        <a:p>
          <a:endParaRPr lang="en-IN" sz="1200"/>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custScaleX="102760" custScaleY="104169">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custLinFactNeighborX="-7818" custLinFactNeighborY="6701"/>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custScaleX="102968" custScaleY="112829">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06307" custScaleY="215707">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custT="1"/>
      <dgm:spPr>
        <a:ln>
          <a:noFill/>
        </a:ln>
      </dgm:spPr>
      <dgm:t>
        <a:bodyPr/>
        <a:lstStyle/>
        <a:p>
          <a:r>
            <a:rPr lang="en-IN" sz="2400" b="0" i="0" dirty="0"/>
            <a:t>Use Case 3 : Hospital should be able to request Doctors </a:t>
          </a:r>
          <a:endParaRPr lang="en-IN" sz="2400"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just"/>
          <a:r>
            <a:rPr lang="en-IN" sz="1600" b="1" dirty="0">
              <a:solidFill>
                <a:schemeClr val="bg1"/>
              </a:solidFill>
            </a:rPr>
            <a:t>Actors: Admin – Hospital (in and out network)</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custT="1"/>
      <dgm:spPr/>
      <dgm:t>
        <a:bodyPr/>
        <a:lstStyle/>
        <a:p>
          <a:pPr algn="just"/>
          <a:r>
            <a:rPr lang="en-IN" sz="1600" b="1" dirty="0">
              <a:solidFill>
                <a:schemeClr val="bg1"/>
              </a:solidFill>
            </a:rPr>
            <a:t>Purpose: To make doctors available to a hospital who id a specialized domain expert across various network (countries).</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custT="1"/>
      <dgm:spPr/>
      <dgm:t>
        <a:bodyPr/>
        <a:lstStyle/>
        <a:p>
          <a:pPr algn="just"/>
          <a:r>
            <a:rPr lang="en-IN" sz="1600" b="1" dirty="0">
              <a:solidFill>
                <a:schemeClr val="bg1"/>
              </a:solidFill>
            </a:rPr>
            <a:t>Work Flow: A Hospital in a particular country, if having need for a specialized domain expert, could request doctors from various hospitals across in and out network. </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custLinFactNeighborX="-319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06271" custScaleY="183962">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dgm:spPr>
        <a:ln>
          <a:noFill/>
        </a:ln>
      </dgm:spPr>
      <dgm:t>
        <a:bodyPr/>
        <a:lstStyle/>
        <a:p>
          <a:r>
            <a:rPr lang="en-IN" b="0" i="0" dirty="0"/>
            <a:t>Use Case 4 :Hospital Organizing events in orphanage</a:t>
          </a:r>
          <a:endParaRPr lang="en-IN"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F1B292-A057-4EEC-B805-5F7E9D11719E}"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7C443193-41FB-4F88-B418-B6A4FF1AAD28}">
      <dgm:prSet custT="1"/>
      <dgm:spPr/>
      <dgm:t>
        <a:bodyPr/>
        <a:lstStyle/>
        <a:p>
          <a:pPr algn="just"/>
          <a:r>
            <a:rPr lang="en-IN" sz="1600" b="1" dirty="0">
              <a:solidFill>
                <a:schemeClr val="bg1"/>
              </a:solidFill>
            </a:rPr>
            <a:t>Actors: Admin – Hospital , Admin – Orphanage</a:t>
          </a:r>
        </a:p>
      </dgm:t>
    </dgm:pt>
    <dgm:pt modelId="{88016546-4C15-4779-95BA-BF747FA50068}" type="parTrans" cxnId="{D33B09E4-94AE-4835-8A4E-656BC4F1A73C}">
      <dgm:prSet/>
      <dgm:spPr/>
      <dgm:t>
        <a:bodyPr/>
        <a:lstStyle/>
        <a:p>
          <a:endParaRPr lang="en-IN"/>
        </a:p>
      </dgm:t>
    </dgm:pt>
    <dgm:pt modelId="{DB914B45-C494-41B9-915C-734FCBFD6754}" type="sibTrans" cxnId="{D33B09E4-94AE-4835-8A4E-656BC4F1A73C}">
      <dgm:prSet/>
      <dgm:spPr/>
      <dgm:t>
        <a:bodyPr/>
        <a:lstStyle/>
        <a:p>
          <a:endParaRPr lang="en-IN"/>
        </a:p>
      </dgm:t>
    </dgm:pt>
    <dgm:pt modelId="{E75A34E9-EFA9-441F-8794-DC69399B3FB6}">
      <dgm:prSet custT="1"/>
      <dgm:spPr/>
      <dgm:t>
        <a:bodyPr/>
        <a:lstStyle/>
        <a:p>
          <a:pPr algn="just"/>
          <a:r>
            <a:rPr lang="en-IN" sz="1600" b="1" dirty="0">
              <a:solidFill>
                <a:schemeClr val="bg1"/>
              </a:solidFill>
            </a:rPr>
            <a:t>Purpose: To make timely health check-up and vaccinations for the children with keeping a track of it.</a:t>
          </a:r>
        </a:p>
      </dgm:t>
    </dgm:pt>
    <dgm:pt modelId="{AC391C09-C889-4B0C-83A8-4D521A20D3DE}" type="parTrans" cxnId="{F20733EF-8126-46E1-8A20-806C405E6D91}">
      <dgm:prSet/>
      <dgm:spPr/>
      <dgm:t>
        <a:bodyPr/>
        <a:lstStyle/>
        <a:p>
          <a:endParaRPr lang="en-IN"/>
        </a:p>
      </dgm:t>
    </dgm:pt>
    <dgm:pt modelId="{1D95853C-D036-46E3-A456-86C4C5657B4B}" type="sibTrans" cxnId="{F20733EF-8126-46E1-8A20-806C405E6D91}">
      <dgm:prSet/>
      <dgm:spPr/>
      <dgm:t>
        <a:bodyPr/>
        <a:lstStyle/>
        <a:p>
          <a:endParaRPr lang="en-IN"/>
        </a:p>
      </dgm:t>
    </dgm:pt>
    <dgm:pt modelId="{653B3231-92BF-4924-8622-04B83AD95350}">
      <dgm:prSet custT="1"/>
      <dgm:spPr/>
      <dgm:t>
        <a:bodyPr/>
        <a:lstStyle/>
        <a:p>
          <a:pPr algn="just"/>
          <a:r>
            <a:rPr lang="en-IN" sz="1600" b="1" dirty="0">
              <a:solidFill>
                <a:schemeClr val="bg1"/>
              </a:solidFill>
            </a:rPr>
            <a:t>Work Flow: A Hospital, would be able organize events in orphanages with keeping the track of the children details with vaccination given. The hospital would provide a list of 3 event dates with orphanage choosing one depeing on the availability.</a:t>
          </a:r>
        </a:p>
      </dgm:t>
    </dgm:pt>
    <dgm:pt modelId="{1C75A869-8638-4E7C-B324-D8F0D64EF9E3}" type="parTrans" cxnId="{48A1D3B9-3989-458A-906E-788BFD3B789E}">
      <dgm:prSet/>
      <dgm:spPr/>
      <dgm:t>
        <a:bodyPr/>
        <a:lstStyle/>
        <a:p>
          <a:endParaRPr lang="en-IN"/>
        </a:p>
      </dgm:t>
    </dgm:pt>
    <dgm:pt modelId="{3861E33A-F466-4FCA-949F-01522255C151}" type="sibTrans" cxnId="{48A1D3B9-3989-458A-906E-788BFD3B789E}">
      <dgm:prSet/>
      <dgm:spPr/>
      <dgm:t>
        <a:bodyPr/>
        <a:lstStyle/>
        <a:p>
          <a:endParaRPr lang="en-IN"/>
        </a:p>
      </dgm:t>
    </dgm:pt>
    <dgm:pt modelId="{AC0AC4A7-500A-47CC-BF7F-89A91FCAD659}" type="pres">
      <dgm:prSet presAssocID="{C4F1B292-A057-4EEC-B805-5F7E9D11719E}" presName="linearFlow" presStyleCnt="0">
        <dgm:presLayoutVars>
          <dgm:dir/>
          <dgm:resizeHandles val="exact"/>
        </dgm:presLayoutVars>
      </dgm:prSet>
      <dgm:spPr/>
    </dgm:pt>
    <dgm:pt modelId="{1FD06DBA-535A-4C70-B54B-8282D2D064A9}" type="pres">
      <dgm:prSet presAssocID="{7C443193-41FB-4F88-B418-B6A4FF1AAD28}" presName="composite" presStyleCnt="0"/>
      <dgm:spPr/>
    </dgm:pt>
    <dgm:pt modelId="{F7F00A9C-B88A-4D7E-ABB2-CAF4936618AE}" type="pres">
      <dgm:prSet presAssocID="{7C443193-41FB-4F88-B418-B6A4FF1AAD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32E64F9-E671-48CF-B833-27CCE65C1F57}" type="pres">
      <dgm:prSet presAssocID="{7C443193-41FB-4F88-B418-B6A4FF1AAD28}" presName="txShp" presStyleLbl="node1" presStyleIdx="0" presStyleCnt="3">
        <dgm:presLayoutVars>
          <dgm:bulletEnabled val="1"/>
        </dgm:presLayoutVars>
      </dgm:prSet>
      <dgm:spPr/>
    </dgm:pt>
    <dgm:pt modelId="{E6BBBCCB-4A83-44E8-8BBF-212D36FAD0C4}" type="pres">
      <dgm:prSet presAssocID="{DB914B45-C494-41B9-915C-734FCBFD6754}" presName="spacing" presStyleCnt="0"/>
      <dgm:spPr/>
    </dgm:pt>
    <dgm:pt modelId="{0A5EAC0C-D7DD-4741-818D-3A8ABBC4D2F2}" type="pres">
      <dgm:prSet presAssocID="{E75A34E9-EFA9-441F-8794-DC69399B3FB6}" presName="composite" presStyleCnt="0"/>
      <dgm:spPr/>
    </dgm:pt>
    <dgm:pt modelId="{9CE6583E-3EE9-4425-9107-8D0333C51929}" type="pres">
      <dgm:prSet presAssocID="{E75A34E9-EFA9-441F-8794-DC69399B3FB6}" presName="imgShp" presStyleLbl="fgImgPlace1" presStyleIdx="1" presStyleCnt="3" custScaleX="138137" custScaleY="121320"/>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0CB14BCE-0853-483D-A976-80FAB7B31714}" type="pres">
      <dgm:prSet presAssocID="{E75A34E9-EFA9-441F-8794-DC69399B3FB6}" presName="txShp" presStyleLbl="node1" presStyleIdx="1" presStyleCnt="3">
        <dgm:presLayoutVars>
          <dgm:bulletEnabled val="1"/>
        </dgm:presLayoutVars>
      </dgm:prSet>
      <dgm:spPr/>
    </dgm:pt>
    <dgm:pt modelId="{42945FAD-3336-4B8F-98A8-BD97BA84CDB4}" type="pres">
      <dgm:prSet presAssocID="{1D95853C-D036-46E3-A456-86C4C5657B4B}" presName="spacing" presStyleCnt="0"/>
      <dgm:spPr/>
    </dgm:pt>
    <dgm:pt modelId="{F8F2E29E-A59C-41B2-9939-02055DD59199}" type="pres">
      <dgm:prSet presAssocID="{653B3231-92BF-4924-8622-04B83AD95350}" presName="composite" presStyleCnt="0"/>
      <dgm:spPr/>
    </dgm:pt>
    <dgm:pt modelId="{F16B70E1-73C8-4895-8FFC-3FD14EF7A4DA}" type="pres">
      <dgm:prSet presAssocID="{653B3231-92BF-4924-8622-04B83AD95350}"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4E3B05E0-2983-4A8E-BC90-3A0F952419AD}" type="pres">
      <dgm:prSet presAssocID="{653B3231-92BF-4924-8622-04B83AD95350}" presName="txShp" presStyleLbl="node1" presStyleIdx="2" presStyleCnt="3" custScaleX="105031" custScaleY="206502">
        <dgm:presLayoutVars>
          <dgm:bulletEnabled val="1"/>
        </dgm:presLayoutVars>
      </dgm:prSet>
      <dgm:spPr/>
    </dgm:pt>
  </dgm:ptLst>
  <dgm:cxnLst>
    <dgm:cxn modelId="{C6337424-24A4-45EF-9CD5-DB65ADD09BED}" type="presOf" srcId="{C4F1B292-A057-4EEC-B805-5F7E9D11719E}" destId="{AC0AC4A7-500A-47CC-BF7F-89A91FCAD659}" srcOrd="0" destOrd="0" presId="urn:microsoft.com/office/officeart/2005/8/layout/vList3"/>
    <dgm:cxn modelId="{89E2B65A-B99E-4782-B8B9-C9A938F292FA}" type="presOf" srcId="{E75A34E9-EFA9-441F-8794-DC69399B3FB6}" destId="{0CB14BCE-0853-483D-A976-80FAB7B31714}" srcOrd="0" destOrd="0" presId="urn:microsoft.com/office/officeart/2005/8/layout/vList3"/>
    <dgm:cxn modelId="{48A1D3B9-3989-458A-906E-788BFD3B789E}" srcId="{C4F1B292-A057-4EEC-B805-5F7E9D11719E}" destId="{653B3231-92BF-4924-8622-04B83AD95350}" srcOrd="2" destOrd="0" parTransId="{1C75A869-8638-4E7C-B324-D8F0D64EF9E3}" sibTransId="{3861E33A-F466-4FCA-949F-01522255C151}"/>
    <dgm:cxn modelId="{67CD71BE-EFA6-4230-9E6F-CFEEACD872D3}" type="presOf" srcId="{653B3231-92BF-4924-8622-04B83AD95350}" destId="{4E3B05E0-2983-4A8E-BC90-3A0F952419AD}" srcOrd="0" destOrd="0" presId="urn:microsoft.com/office/officeart/2005/8/layout/vList3"/>
    <dgm:cxn modelId="{D33B09E4-94AE-4835-8A4E-656BC4F1A73C}" srcId="{C4F1B292-A057-4EEC-B805-5F7E9D11719E}" destId="{7C443193-41FB-4F88-B418-B6A4FF1AAD28}" srcOrd="0" destOrd="0" parTransId="{88016546-4C15-4779-95BA-BF747FA50068}" sibTransId="{DB914B45-C494-41B9-915C-734FCBFD6754}"/>
    <dgm:cxn modelId="{F20733EF-8126-46E1-8A20-806C405E6D91}" srcId="{C4F1B292-A057-4EEC-B805-5F7E9D11719E}" destId="{E75A34E9-EFA9-441F-8794-DC69399B3FB6}" srcOrd="1" destOrd="0" parTransId="{AC391C09-C889-4B0C-83A8-4D521A20D3DE}" sibTransId="{1D95853C-D036-46E3-A456-86C4C5657B4B}"/>
    <dgm:cxn modelId="{C604A2FD-DFD5-485C-B296-EF642582E9C3}" type="presOf" srcId="{7C443193-41FB-4F88-B418-B6A4FF1AAD28}" destId="{732E64F9-E671-48CF-B833-27CCE65C1F57}" srcOrd="0" destOrd="0" presId="urn:microsoft.com/office/officeart/2005/8/layout/vList3"/>
    <dgm:cxn modelId="{E483A5AF-C7D2-485C-8A93-AE291797FA53}" type="presParOf" srcId="{AC0AC4A7-500A-47CC-BF7F-89A91FCAD659}" destId="{1FD06DBA-535A-4C70-B54B-8282D2D064A9}" srcOrd="0" destOrd="0" presId="urn:microsoft.com/office/officeart/2005/8/layout/vList3"/>
    <dgm:cxn modelId="{0BCC0313-69B4-4378-ACFC-983A5B918ABD}" type="presParOf" srcId="{1FD06DBA-535A-4C70-B54B-8282D2D064A9}" destId="{F7F00A9C-B88A-4D7E-ABB2-CAF4936618AE}" srcOrd="0" destOrd="0" presId="urn:microsoft.com/office/officeart/2005/8/layout/vList3"/>
    <dgm:cxn modelId="{BB6E1C87-D32A-43C4-82C6-413B8BD83643}" type="presParOf" srcId="{1FD06DBA-535A-4C70-B54B-8282D2D064A9}" destId="{732E64F9-E671-48CF-B833-27CCE65C1F57}" srcOrd="1" destOrd="0" presId="urn:microsoft.com/office/officeart/2005/8/layout/vList3"/>
    <dgm:cxn modelId="{9D9E42AB-EA47-49FF-AA90-1C3D497FA44C}" type="presParOf" srcId="{AC0AC4A7-500A-47CC-BF7F-89A91FCAD659}" destId="{E6BBBCCB-4A83-44E8-8BBF-212D36FAD0C4}" srcOrd="1" destOrd="0" presId="urn:microsoft.com/office/officeart/2005/8/layout/vList3"/>
    <dgm:cxn modelId="{9071C0EA-9E3D-45D7-87C7-66DE361B12B8}" type="presParOf" srcId="{AC0AC4A7-500A-47CC-BF7F-89A91FCAD659}" destId="{0A5EAC0C-D7DD-4741-818D-3A8ABBC4D2F2}" srcOrd="2" destOrd="0" presId="urn:microsoft.com/office/officeart/2005/8/layout/vList3"/>
    <dgm:cxn modelId="{718272F1-5C4E-4EBE-B1AB-53171B0B9A3D}" type="presParOf" srcId="{0A5EAC0C-D7DD-4741-818D-3A8ABBC4D2F2}" destId="{9CE6583E-3EE9-4425-9107-8D0333C51929}" srcOrd="0" destOrd="0" presId="urn:microsoft.com/office/officeart/2005/8/layout/vList3"/>
    <dgm:cxn modelId="{A1BC2AFE-898B-4E7A-B45A-7D26E739EC94}" type="presParOf" srcId="{0A5EAC0C-D7DD-4741-818D-3A8ABBC4D2F2}" destId="{0CB14BCE-0853-483D-A976-80FAB7B31714}" srcOrd="1" destOrd="0" presId="urn:microsoft.com/office/officeart/2005/8/layout/vList3"/>
    <dgm:cxn modelId="{1131179D-A1BB-4D83-BFAE-6CE02FFCD2E8}" type="presParOf" srcId="{AC0AC4A7-500A-47CC-BF7F-89A91FCAD659}" destId="{42945FAD-3336-4B8F-98A8-BD97BA84CDB4}" srcOrd="3" destOrd="0" presId="urn:microsoft.com/office/officeart/2005/8/layout/vList3"/>
    <dgm:cxn modelId="{A10F0FF5-2076-4CE4-9E21-63FB5757084A}" type="presParOf" srcId="{AC0AC4A7-500A-47CC-BF7F-89A91FCAD659}" destId="{F8F2E29E-A59C-41B2-9939-02055DD59199}" srcOrd="4" destOrd="0" presId="urn:microsoft.com/office/officeart/2005/8/layout/vList3"/>
    <dgm:cxn modelId="{883E194D-14C9-4FE9-8FC1-7143A29E96D4}" type="presParOf" srcId="{F8F2E29E-A59C-41B2-9939-02055DD59199}" destId="{F16B70E1-73C8-4895-8FFC-3FD14EF7A4DA}" srcOrd="0" destOrd="0" presId="urn:microsoft.com/office/officeart/2005/8/layout/vList3"/>
    <dgm:cxn modelId="{0E0D3CC8-2BB6-454A-B5E2-F26358D5BAD1}" type="presParOf" srcId="{F8F2E29E-A59C-41B2-9939-02055DD59199}" destId="{4E3B05E0-2983-4A8E-BC90-3A0F952419A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3519F5-F020-408A-A44C-A0756B7B1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5763F04-910E-482F-8DC6-36BA09FF414D}">
      <dgm:prSet/>
      <dgm:spPr>
        <a:ln>
          <a:noFill/>
        </a:ln>
      </dgm:spPr>
      <dgm:t>
        <a:bodyPr/>
        <a:lstStyle/>
        <a:p>
          <a:r>
            <a:rPr lang="en-IN" b="0" i="0" dirty="0"/>
            <a:t>Use Case 5 : Doctors in Hospital should be able to request Staff</a:t>
          </a:r>
          <a:endParaRPr lang="en-IN" dirty="0"/>
        </a:p>
      </dgm:t>
    </dgm:pt>
    <dgm:pt modelId="{B9E385E8-BADA-41EF-9C73-7913A4703D13}" type="parTrans" cxnId="{80B2C51B-4EF8-4EA0-88A3-16BD791713A2}">
      <dgm:prSet/>
      <dgm:spPr/>
      <dgm:t>
        <a:bodyPr/>
        <a:lstStyle/>
        <a:p>
          <a:endParaRPr lang="en-IN"/>
        </a:p>
      </dgm:t>
    </dgm:pt>
    <dgm:pt modelId="{47F094E5-570D-4D46-A69A-81F9CD0B6ED1}" type="sibTrans" cxnId="{80B2C51B-4EF8-4EA0-88A3-16BD791713A2}">
      <dgm:prSet/>
      <dgm:spPr/>
      <dgm:t>
        <a:bodyPr/>
        <a:lstStyle/>
        <a:p>
          <a:endParaRPr lang="en-IN"/>
        </a:p>
      </dgm:t>
    </dgm:pt>
    <dgm:pt modelId="{4B8E9A4F-F8C4-457F-91DA-E1FD5901F580}" type="pres">
      <dgm:prSet presAssocID="{BB3519F5-F020-408A-A44C-A0756B7B1728}" presName="linear" presStyleCnt="0">
        <dgm:presLayoutVars>
          <dgm:animLvl val="lvl"/>
          <dgm:resizeHandles val="exact"/>
        </dgm:presLayoutVars>
      </dgm:prSet>
      <dgm:spPr/>
    </dgm:pt>
    <dgm:pt modelId="{CFB14A7E-6768-445F-9238-84189E16DA4F}" type="pres">
      <dgm:prSet presAssocID="{25763F04-910E-482F-8DC6-36BA09FF414D}" presName="parentText" presStyleLbl="node1" presStyleIdx="0" presStyleCnt="1">
        <dgm:presLayoutVars>
          <dgm:chMax val="0"/>
          <dgm:bulletEnabled val="1"/>
        </dgm:presLayoutVars>
      </dgm:prSet>
      <dgm:spPr/>
    </dgm:pt>
  </dgm:ptLst>
  <dgm:cxnLst>
    <dgm:cxn modelId="{80B2C51B-4EF8-4EA0-88A3-16BD791713A2}" srcId="{BB3519F5-F020-408A-A44C-A0756B7B1728}" destId="{25763F04-910E-482F-8DC6-36BA09FF414D}" srcOrd="0" destOrd="0" parTransId="{B9E385E8-BADA-41EF-9C73-7913A4703D13}" sibTransId="{47F094E5-570D-4D46-A69A-81F9CD0B6ED1}"/>
    <dgm:cxn modelId="{6E28F770-E60C-4B43-9F1C-6BB1FD5FD4B0}" type="presOf" srcId="{BB3519F5-F020-408A-A44C-A0756B7B1728}" destId="{4B8E9A4F-F8C4-457F-91DA-E1FD5901F580}" srcOrd="0" destOrd="0" presId="urn:microsoft.com/office/officeart/2005/8/layout/vList2"/>
    <dgm:cxn modelId="{DF469EFF-5D16-4E80-892F-5E94B4C06804}" type="presOf" srcId="{25763F04-910E-482F-8DC6-36BA09FF414D}" destId="{CFB14A7E-6768-445F-9238-84189E16DA4F}" srcOrd="0" destOrd="0" presId="urn:microsoft.com/office/officeart/2005/8/layout/vList2"/>
    <dgm:cxn modelId="{A752F86C-8126-4EE1-B612-F4F3B2F10781}" type="presParOf" srcId="{4B8E9A4F-F8C4-457F-91DA-E1FD5901F580}" destId="{CFB14A7E-6768-445F-9238-84189E16DA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65216"/>
          <a:ext cx="5461233" cy="914940"/>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0" i="0" kern="1200" dirty="0"/>
            <a:t>Use Case 1 : Hospital should be able to request Vaccines across countries</a:t>
          </a:r>
          <a:endParaRPr lang="en-IN" sz="2300" kern="1200" dirty="0"/>
        </a:p>
      </dsp:txBody>
      <dsp:txXfrm>
        <a:off x="44664" y="109880"/>
        <a:ext cx="5371905" cy="825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438428" y="2372"/>
          <a:ext cx="4778617" cy="93916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46"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Actors: Doctor – Hospital , Staff – Hospital</a:t>
          </a:r>
        </a:p>
      </dsp:txBody>
      <dsp:txXfrm rot="10800000">
        <a:off x="1673219" y="2372"/>
        <a:ext cx="4543826" cy="939165"/>
      </dsp:txXfrm>
    </dsp:sp>
    <dsp:sp modelId="{F7F00A9C-B88A-4D7E-ABB2-CAF4936618AE}">
      <dsp:nvSpPr>
        <dsp:cNvPr id="0" name=""/>
        <dsp:cNvSpPr/>
      </dsp:nvSpPr>
      <dsp:spPr>
        <a:xfrm>
          <a:off x="968845" y="2372"/>
          <a:ext cx="939165" cy="939165"/>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527970" y="1322001"/>
          <a:ext cx="4778617" cy="939165"/>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46"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Purpose: To make staff available to a doctor to accompany them during an orphanage visit, to help him across various activities.</a:t>
          </a:r>
        </a:p>
      </dsp:txBody>
      <dsp:txXfrm rot="10800000">
        <a:off x="1762761" y="1322001"/>
        <a:ext cx="4543826" cy="939165"/>
      </dsp:txXfrm>
    </dsp:sp>
    <dsp:sp modelId="{9CE6583E-3EE9-4425-9107-8D0333C51929}">
      <dsp:nvSpPr>
        <dsp:cNvPr id="0" name=""/>
        <dsp:cNvSpPr/>
      </dsp:nvSpPr>
      <dsp:spPr>
        <a:xfrm>
          <a:off x="879302" y="1221886"/>
          <a:ext cx="1297335" cy="1139395"/>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038457" y="2641630"/>
          <a:ext cx="5311911" cy="1567777"/>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46"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Work Flow: A Doctor in a particular enterprise, if need to attend event in an orphanage could request staff from the staff organization.</a:t>
          </a:r>
        </a:p>
      </dsp:txBody>
      <dsp:txXfrm rot="10800000">
        <a:off x="1430401" y="2641630"/>
        <a:ext cx="4919967" cy="1567777"/>
      </dsp:txXfrm>
    </dsp:sp>
    <dsp:sp modelId="{F16B70E1-73C8-4895-8FFC-3FD14EF7A4DA}">
      <dsp:nvSpPr>
        <dsp:cNvPr id="0" name=""/>
        <dsp:cNvSpPr/>
      </dsp:nvSpPr>
      <dsp:spPr>
        <a:xfrm>
          <a:off x="835521" y="2955936"/>
          <a:ext cx="939165" cy="939165"/>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993"/>
          <a:ext cx="5461233" cy="1016107"/>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t>Use Case 6 : Staff of the hospital maintaining the directory for orphanage children</a:t>
          </a:r>
          <a:endParaRPr lang="en-IN" sz="2400" kern="1200" dirty="0"/>
        </a:p>
      </dsp:txBody>
      <dsp:txXfrm>
        <a:off x="49602" y="50595"/>
        <a:ext cx="5362029" cy="9169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473919" y="2292"/>
          <a:ext cx="4878583" cy="980412"/>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335" tIns="64770" rIns="120904" bIns="64770" numCol="1" spcCol="1270" anchor="ctr" anchorCtr="0">
          <a:noAutofit/>
        </a:bodyPr>
        <a:lstStyle/>
        <a:p>
          <a:pPr marL="0" lvl="0" indent="0" algn="l" defTabSz="755650">
            <a:lnSpc>
              <a:spcPct val="90000"/>
            </a:lnSpc>
            <a:spcBef>
              <a:spcPct val="0"/>
            </a:spcBef>
            <a:spcAft>
              <a:spcPct val="35000"/>
            </a:spcAft>
            <a:buNone/>
          </a:pPr>
          <a:r>
            <a:rPr lang="en-IN" sz="1700" b="1" kern="1200" dirty="0">
              <a:solidFill>
                <a:schemeClr val="bg1"/>
              </a:solidFill>
            </a:rPr>
            <a:t>Actors: Staff – Hospital , Admin – Hospital</a:t>
          </a:r>
        </a:p>
      </dsp:txBody>
      <dsp:txXfrm rot="10800000">
        <a:off x="1719022" y="2292"/>
        <a:ext cx="4633480" cy="980412"/>
      </dsp:txXfrm>
    </dsp:sp>
    <dsp:sp modelId="{F7F00A9C-B88A-4D7E-ABB2-CAF4936618AE}">
      <dsp:nvSpPr>
        <dsp:cNvPr id="0" name=""/>
        <dsp:cNvSpPr/>
      </dsp:nvSpPr>
      <dsp:spPr>
        <a:xfrm>
          <a:off x="983712" y="2292"/>
          <a:ext cx="980412" cy="980412"/>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567394" y="1379878"/>
          <a:ext cx="4878583" cy="980412"/>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335" tIns="64770" rIns="120904" bIns="64770" numCol="1" spcCol="1270" anchor="ctr" anchorCtr="0">
          <a:noAutofit/>
        </a:bodyPr>
        <a:lstStyle/>
        <a:p>
          <a:pPr marL="0" lvl="0" indent="0" algn="just" defTabSz="755650">
            <a:lnSpc>
              <a:spcPct val="90000"/>
            </a:lnSpc>
            <a:spcBef>
              <a:spcPct val="0"/>
            </a:spcBef>
            <a:spcAft>
              <a:spcPct val="35000"/>
            </a:spcAft>
            <a:buNone/>
          </a:pPr>
          <a:r>
            <a:rPr lang="en-IN" sz="1700" b="1" kern="1200" dirty="0">
              <a:solidFill>
                <a:schemeClr val="bg1"/>
              </a:solidFill>
            </a:rPr>
            <a:t>Purpose: To Track the details of the vaccine orphanage kids with the given vaccination name during a visit.</a:t>
          </a:r>
        </a:p>
      </dsp:txBody>
      <dsp:txXfrm rot="10800000">
        <a:off x="1812497" y="1379878"/>
        <a:ext cx="4633480" cy="980412"/>
      </dsp:txXfrm>
    </dsp:sp>
    <dsp:sp modelId="{9CE6583E-3EE9-4425-9107-8D0333C51929}">
      <dsp:nvSpPr>
        <dsp:cNvPr id="0" name=""/>
        <dsp:cNvSpPr/>
      </dsp:nvSpPr>
      <dsp:spPr>
        <a:xfrm>
          <a:off x="890237" y="1275366"/>
          <a:ext cx="1354312" cy="1189436"/>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414571" y="2757463"/>
          <a:ext cx="4957714" cy="1356322"/>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335" tIns="64770" rIns="120904" bIns="64770" numCol="1" spcCol="1270" anchor="ctr" anchorCtr="0">
          <a:noAutofit/>
        </a:bodyPr>
        <a:lstStyle/>
        <a:p>
          <a:pPr marL="0" lvl="0" indent="0" algn="just" defTabSz="755650">
            <a:lnSpc>
              <a:spcPct val="90000"/>
            </a:lnSpc>
            <a:spcBef>
              <a:spcPct val="0"/>
            </a:spcBef>
            <a:spcAft>
              <a:spcPct val="35000"/>
            </a:spcAft>
            <a:buNone/>
          </a:pPr>
          <a:r>
            <a:rPr lang="en-IN" sz="1700" b="1" kern="1200" dirty="0">
              <a:solidFill>
                <a:schemeClr val="bg1"/>
              </a:solidFill>
            </a:rPr>
            <a:t>Work Flow: A Staff when accompanied by the doctor during the visit, would keep the list of students and their respective vaccination.</a:t>
          </a:r>
        </a:p>
      </dsp:txBody>
      <dsp:txXfrm rot="10800000">
        <a:off x="1753651" y="2757463"/>
        <a:ext cx="4618634" cy="1356322"/>
      </dsp:txXfrm>
    </dsp:sp>
    <dsp:sp modelId="{F16B70E1-73C8-4895-8FFC-3FD14EF7A4DA}">
      <dsp:nvSpPr>
        <dsp:cNvPr id="0" name=""/>
        <dsp:cNvSpPr/>
      </dsp:nvSpPr>
      <dsp:spPr>
        <a:xfrm>
          <a:off x="963930" y="2945418"/>
          <a:ext cx="980412" cy="980412"/>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921"/>
          <a:ext cx="5461233" cy="942289"/>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t>Use Case 7 : Orphanage requesting doctors</a:t>
          </a:r>
          <a:endParaRPr lang="en-IN" sz="2400" kern="1200" dirty="0"/>
        </a:p>
      </dsp:txBody>
      <dsp:txXfrm>
        <a:off x="45999" y="46920"/>
        <a:ext cx="5369235" cy="85029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507290" y="1215"/>
          <a:ext cx="5070574" cy="920463"/>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89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Actors: Admin – Orphanage , Admin – Hospital</a:t>
          </a:r>
        </a:p>
      </dsp:txBody>
      <dsp:txXfrm rot="10800000">
        <a:off x="1737406" y="1215"/>
        <a:ext cx="4840458" cy="920463"/>
      </dsp:txXfrm>
    </dsp:sp>
    <dsp:sp modelId="{F7F00A9C-B88A-4D7E-ABB2-CAF4936618AE}">
      <dsp:nvSpPr>
        <dsp:cNvPr id="0" name=""/>
        <dsp:cNvSpPr/>
      </dsp:nvSpPr>
      <dsp:spPr>
        <a:xfrm>
          <a:off x="1047058" y="1215"/>
          <a:ext cx="920463" cy="920463"/>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531611" y="1196444"/>
          <a:ext cx="5070574" cy="920463"/>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89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Purpose: To help orphanage, if doctor is need  for a child</a:t>
          </a:r>
        </a:p>
      </dsp:txBody>
      <dsp:txXfrm rot="10800000">
        <a:off x="1761727" y="1196444"/>
        <a:ext cx="4840458" cy="920463"/>
      </dsp:txXfrm>
    </dsp:sp>
    <dsp:sp modelId="{9CE6583E-3EE9-4425-9107-8D0333C51929}">
      <dsp:nvSpPr>
        <dsp:cNvPr id="0" name=""/>
        <dsp:cNvSpPr/>
      </dsp:nvSpPr>
      <dsp:spPr>
        <a:xfrm>
          <a:off x="1022737" y="1200034"/>
          <a:ext cx="1017747" cy="913284"/>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209178" y="2391673"/>
          <a:ext cx="5468056" cy="1920492"/>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89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Work Flow: A orphanage admin would initiate a need for doctor and once on availability of the doctor, an appointment would be scheduled with a confirmation email.</a:t>
          </a:r>
        </a:p>
      </dsp:txBody>
      <dsp:txXfrm rot="10800000">
        <a:off x="1689301" y="2391673"/>
        <a:ext cx="4987933" cy="1920492"/>
      </dsp:txXfrm>
    </dsp:sp>
    <dsp:sp modelId="{F16B70E1-73C8-4895-8FFC-3FD14EF7A4DA}">
      <dsp:nvSpPr>
        <dsp:cNvPr id="0" name=""/>
        <dsp:cNvSpPr/>
      </dsp:nvSpPr>
      <dsp:spPr>
        <a:xfrm>
          <a:off x="947688" y="2891687"/>
          <a:ext cx="920463" cy="920463"/>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504973" y="857"/>
          <a:ext cx="4842397" cy="1141087"/>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3188" tIns="60960" rIns="113792" bIns="60960" numCol="1" spcCol="1270" anchor="ctr" anchorCtr="0">
          <a:noAutofit/>
        </a:bodyPr>
        <a:lstStyle/>
        <a:p>
          <a:pPr marL="0" lvl="0" indent="0" algn="l" defTabSz="711200">
            <a:lnSpc>
              <a:spcPct val="90000"/>
            </a:lnSpc>
            <a:spcBef>
              <a:spcPct val="0"/>
            </a:spcBef>
            <a:spcAft>
              <a:spcPct val="35000"/>
            </a:spcAft>
            <a:buNone/>
          </a:pPr>
          <a:r>
            <a:rPr lang="en-IN" sz="1600" b="1" kern="1200" dirty="0"/>
            <a:t>Actors: Admin – Hospital , Admin – Vaccination</a:t>
          </a:r>
        </a:p>
      </dsp:txBody>
      <dsp:txXfrm rot="10800000">
        <a:off x="1790245" y="857"/>
        <a:ext cx="4557125" cy="1141087"/>
      </dsp:txXfrm>
    </dsp:sp>
    <dsp:sp modelId="{F7F00A9C-B88A-4D7E-ABB2-CAF4936618AE}">
      <dsp:nvSpPr>
        <dsp:cNvPr id="0" name=""/>
        <dsp:cNvSpPr/>
      </dsp:nvSpPr>
      <dsp:spPr>
        <a:xfrm>
          <a:off x="934429" y="857"/>
          <a:ext cx="1141087" cy="114108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613767" y="1604209"/>
          <a:ext cx="4842397" cy="1141087"/>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3188"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t>Purpose: To make vaccinations available to a hospital by sending vaccination request across various network (countries).</a:t>
          </a:r>
        </a:p>
      </dsp:txBody>
      <dsp:txXfrm rot="10800000">
        <a:off x="1899039" y="1604209"/>
        <a:ext cx="4557125" cy="1141087"/>
      </dsp:txXfrm>
    </dsp:sp>
    <dsp:sp modelId="{9CE6583E-3EE9-4425-9107-8D0333C51929}">
      <dsp:nvSpPr>
        <dsp:cNvPr id="0" name=""/>
        <dsp:cNvSpPr/>
      </dsp:nvSpPr>
      <dsp:spPr>
        <a:xfrm>
          <a:off x="825635" y="1482569"/>
          <a:ext cx="1576264" cy="1384367"/>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504973" y="3207560"/>
          <a:ext cx="4842397" cy="1141087"/>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3188"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t>Work Flow: A Hospital in a particular country, if having shortage of vaccines could request vaccines from various vaccination centres across in and out network. </a:t>
          </a:r>
        </a:p>
      </dsp:txBody>
      <dsp:txXfrm rot="10800000">
        <a:off x="1790245" y="3207560"/>
        <a:ext cx="4557125" cy="1141087"/>
      </dsp:txXfrm>
    </dsp:sp>
    <dsp:sp modelId="{F16B70E1-73C8-4895-8FFC-3FD14EF7A4DA}">
      <dsp:nvSpPr>
        <dsp:cNvPr id="0" name=""/>
        <dsp:cNvSpPr/>
      </dsp:nvSpPr>
      <dsp:spPr>
        <a:xfrm>
          <a:off x="934429" y="3207560"/>
          <a:ext cx="1141087" cy="1141087"/>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101781"/>
          <a:ext cx="5507718" cy="892048"/>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dirty="0"/>
            <a:t>Use Case 2 :Vaccination admin on approval would request the courier partners to full fill the request</a:t>
          </a:r>
          <a:endParaRPr lang="en-IN" sz="2200" kern="1200" dirty="0"/>
        </a:p>
      </dsp:txBody>
      <dsp:txXfrm>
        <a:off x="43546" y="145327"/>
        <a:ext cx="5420626" cy="8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310363" y="1093"/>
          <a:ext cx="4855853" cy="90810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421" tIns="53340" rIns="99568" bIns="53340" numCol="1" spcCol="1270" anchor="ctr" anchorCtr="0">
          <a:noAutofit/>
        </a:bodyPr>
        <a:lstStyle/>
        <a:p>
          <a:pPr marL="0" lvl="0" indent="0" algn="just" defTabSz="622300">
            <a:lnSpc>
              <a:spcPct val="90000"/>
            </a:lnSpc>
            <a:spcBef>
              <a:spcPct val="0"/>
            </a:spcBef>
            <a:spcAft>
              <a:spcPct val="35000"/>
            </a:spcAft>
            <a:buNone/>
          </a:pPr>
          <a:r>
            <a:rPr lang="en-IN" sz="1400" b="1" kern="1200" dirty="0">
              <a:solidFill>
                <a:schemeClr val="bg1"/>
              </a:solidFill>
            </a:rPr>
            <a:t>Admin – Vaccination , Delivery Vendor</a:t>
          </a:r>
        </a:p>
      </dsp:txBody>
      <dsp:txXfrm rot="10800000">
        <a:off x="1537388" y="1093"/>
        <a:ext cx="4628828" cy="908101"/>
      </dsp:txXfrm>
    </dsp:sp>
    <dsp:sp modelId="{F7F00A9C-B88A-4D7E-ABB2-CAF4936618AE}">
      <dsp:nvSpPr>
        <dsp:cNvPr id="0" name=""/>
        <dsp:cNvSpPr/>
      </dsp:nvSpPr>
      <dsp:spPr>
        <a:xfrm>
          <a:off x="939695" y="19264"/>
          <a:ext cx="871758" cy="87175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386107" y="1206431"/>
          <a:ext cx="4865682" cy="983595"/>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421" tIns="53340" rIns="99568" bIns="53340" numCol="1" spcCol="1270" anchor="ctr" anchorCtr="0">
          <a:noAutofit/>
        </a:bodyPr>
        <a:lstStyle/>
        <a:p>
          <a:pPr marL="0" lvl="0" indent="0" algn="just" defTabSz="622300">
            <a:lnSpc>
              <a:spcPct val="90000"/>
            </a:lnSpc>
            <a:spcBef>
              <a:spcPct val="0"/>
            </a:spcBef>
            <a:spcAft>
              <a:spcPct val="35000"/>
            </a:spcAft>
            <a:buNone/>
          </a:pPr>
          <a:r>
            <a:rPr lang="en-IN" sz="1400" b="1" kern="1200" dirty="0">
              <a:solidFill>
                <a:schemeClr val="bg1"/>
              </a:solidFill>
            </a:rPr>
            <a:t>Purpose: To full fill the approved vaccination request for a hospital and making the vaccination reach on time with trusted courier partners across various network (countries).</a:t>
          </a:r>
        </a:p>
      </dsp:txBody>
      <dsp:txXfrm rot="10800000">
        <a:off x="1632006" y="1206431"/>
        <a:ext cx="4619783" cy="983595"/>
      </dsp:txXfrm>
    </dsp:sp>
    <dsp:sp modelId="{9CE6583E-3EE9-4425-9107-8D0333C51929}">
      <dsp:nvSpPr>
        <dsp:cNvPr id="0" name=""/>
        <dsp:cNvSpPr/>
      </dsp:nvSpPr>
      <dsp:spPr>
        <a:xfrm>
          <a:off x="785968" y="1227837"/>
          <a:ext cx="1204220" cy="1057616"/>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184655" y="2487263"/>
          <a:ext cx="5023464" cy="1880443"/>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421" tIns="53340" rIns="99568" bIns="53340" numCol="1" spcCol="1270" anchor="ctr" anchorCtr="0">
          <a:noAutofit/>
        </a:bodyPr>
        <a:lstStyle/>
        <a:p>
          <a:pPr marL="0" lvl="0" indent="0" algn="just" defTabSz="622300">
            <a:lnSpc>
              <a:spcPct val="90000"/>
            </a:lnSpc>
            <a:spcBef>
              <a:spcPct val="0"/>
            </a:spcBef>
            <a:spcAft>
              <a:spcPct val="35000"/>
            </a:spcAft>
            <a:buNone/>
          </a:pPr>
          <a:r>
            <a:rPr lang="en-IN" sz="1400" b="1" kern="1200" dirty="0">
              <a:solidFill>
                <a:schemeClr val="bg1"/>
              </a:solidFill>
            </a:rPr>
            <a:t>Work Flow: A Vaccination department admin after accepting the request would request for delivery of the requested vaccines to the destined hospitals. The courier partners would receive the request and acknowledge the same with a given tentative date for delivery. An Email would be sent to be hospital once the courier partners acknowledges the request.</a:t>
          </a:r>
        </a:p>
      </dsp:txBody>
      <dsp:txXfrm rot="10800000">
        <a:off x="1654766" y="2487263"/>
        <a:ext cx="4553353" cy="1880443"/>
      </dsp:txXfrm>
    </dsp:sp>
    <dsp:sp modelId="{F16B70E1-73C8-4895-8FFC-3FD14EF7A4DA}">
      <dsp:nvSpPr>
        <dsp:cNvPr id="0" name=""/>
        <dsp:cNvSpPr/>
      </dsp:nvSpPr>
      <dsp:spPr>
        <a:xfrm>
          <a:off x="897792" y="2991606"/>
          <a:ext cx="871758" cy="871758"/>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51"/>
          <a:ext cx="5461233" cy="803460"/>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t>Use Case 3 : Hospital should be able to request Doctors </a:t>
          </a:r>
          <a:endParaRPr lang="en-IN" sz="2400" kern="1200" dirty="0"/>
        </a:p>
      </dsp:txBody>
      <dsp:txXfrm>
        <a:off x="39222" y="39273"/>
        <a:ext cx="5382789" cy="72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457891" y="974"/>
          <a:ext cx="4860157" cy="934867"/>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251"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Actors: Admin – Hospital (in and out network)</a:t>
          </a:r>
        </a:p>
      </dsp:txBody>
      <dsp:txXfrm rot="10800000">
        <a:off x="1691608" y="974"/>
        <a:ext cx="4626440" cy="934867"/>
      </dsp:txXfrm>
    </dsp:sp>
    <dsp:sp modelId="{F7F00A9C-B88A-4D7E-ABB2-CAF4936618AE}">
      <dsp:nvSpPr>
        <dsp:cNvPr id="0" name=""/>
        <dsp:cNvSpPr/>
      </dsp:nvSpPr>
      <dsp:spPr>
        <a:xfrm>
          <a:off x="990457" y="974"/>
          <a:ext cx="934867" cy="93486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547024" y="1314564"/>
          <a:ext cx="4860157" cy="934867"/>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251"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Purpose: To make doctors available to a hospital who id a specialized domain expert across various network (countries).</a:t>
          </a:r>
        </a:p>
      </dsp:txBody>
      <dsp:txXfrm rot="10800000">
        <a:off x="1780741" y="1314564"/>
        <a:ext cx="4626440" cy="934867"/>
      </dsp:txXfrm>
    </dsp:sp>
    <dsp:sp modelId="{9CE6583E-3EE9-4425-9107-8D0333C51929}">
      <dsp:nvSpPr>
        <dsp:cNvPr id="0" name=""/>
        <dsp:cNvSpPr/>
      </dsp:nvSpPr>
      <dsp:spPr>
        <a:xfrm>
          <a:off x="871484" y="1214907"/>
          <a:ext cx="1291398" cy="1134181"/>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229306" y="2628154"/>
          <a:ext cx="5164937" cy="1719801"/>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251"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Work Flow: A Hospital in a particular country, if having need for a specialized domain expert, could request doctors from various hospitals across in and out network. </a:t>
          </a:r>
        </a:p>
      </dsp:txBody>
      <dsp:txXfrm rot="10800000">
        <a:off x="1659256" y="2628154"/>
        <a:ext cx="4734987" cy="1719801"/>
      </dsp:txXfrm>
    </dsp:sp>
    <dsp:sp modelId="{F16B70E1-73C8-4895-8FFC-3FD14EF7A4DA}">
      <dsp:nvSpPr>
        <dsp:cNvPr id="0" name=""/>
        <dsp:cNvSpPr/>
      </dsp:nvSpPr>
      <dsp:spPr>
        <a:xfrm>
          <a:off x="914262" y="3020620"/>
          <a:ext cx="934867" cy="934867"/>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17336"/>
          <a:ext cx="5461233" cy="954719"/>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t>Use Case 4 :Hospital Organizing events in orphanage</a:t>
          </a:r>
          <a:endParaRPr lang="en-IN" sz="2400" kern="1200" dirty="0"/>
        </a:p>
      </dsp:txBody>
      <dsp:txXfrm>
        <a:off x="46606" y="63942"/>
        <a:ext cx="5368021" cy="8615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E64F9-E671-48CF-B833-27CCE65C1F57}">
      <dsp:nvSpPr>
        <dsp:cNvPr id="0" name=""/>
        <dsp:cNvSpPr/>
      </dsp:nvSpPr>
      <dsp:spPr>
        <a:xfrm rot="10800000">
          <a:off x="1441984" y="2367"/>
          <a:ext cx="4847872" cy="883614"/>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64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Actors: Admin – Hospital , Admin – Orphanage</a:t>
          </a:r>
        </a:p>
      </dsp:txBody>
      <dsp:txXfrm rot="10800000">
        <a:off x="1662887" y="2367"/>
        <a:ext cx="4626969" cy="883614"/>
      </dsp:txXfrm>
    </dsp:sp>
    <dsp:sp modelId="{F7F00A9C-B88A-4D7E-ABB2-CAF4936618AE}">
      <dsp:nvSpPr>
        <dsp:cNvPr id="0" name=""/>
        <dsp:cNvSpPr/>
      </dsp:nvSpPr>
      <dsp:spPr>
        <a:xfrm>
          <a:off x="1000177" y="2367"/>
          <a:ext cx="883614" cy="88361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B14BCE-0853-483D-A976-80FAB7B31714}">
      <dsp:nvSpPr>
        <dsp:cNvPr id="0" name=""/>
        <dsp:cNvSpPr/>
      </dsp:nvSpPr>
      <dsp:spPr>
        <a:xfrm rot="10800000">
          <a:off x="1526230" y="1243940"/>
          <a:ext cx="4847872" cy="883614"/>
        </a:xfrm>
        <a:prstGeom prst="homePlate">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64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Purpose: To make timely health check-up and vaccinations for the children with keeping a track of it.</a:t>
          </a:r>
        </a:p>
      </dsp:txBody>
      <dsp:txXfrm rot="10800000">
        <a:off x="1747133" y="1243940"/>
        <a:ext cx="4626969" cy="883614"/>
      </dsp:txXfrm>
    </dsp:sp>
    <dsp:sp modelId="{9CE6583E-3EE9-4425-9107-8D0333C51929}">
      <dsp:nvSpPr>
        <dsp:cNvPr id="0" name=""/>
        <dsp:cNvSpPr/>
      </dsp:nvSpPr>
      <dsp:spPr>
        <a:xfrm>
          <a:off x="915931" y="1149746"/>
          <a:ext cx="1220597" cy="1072000"/>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B05E0-2983-4A8E-BC90-3A0F952419AD}">
      <dsp:nvSpPr>
        <dsp:cNvPr id="0" name=""/>
        <dsp:cNvSpPr/>
      </dsp:nvSpPr>
      <dsp:spPr>
        <a:xfrm rot="10800000">
          <a:off x="1259061" y="2485512"/>
          <a:ext cx="5091769" cy="1824680"/>
        </a:xfrm>
        <a:prstGeom prst="homePlate">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649" tIns="60960" rIns="113792"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olidFill>
                <a:schemeClr val="bg1"/>
              </a:solidFill>
            </a:rPr>
            <a:t>Work Flow: A Hospital, would be able organize events in orphanages with keeping the track of the children details with vaccination given. The hospital would provide a list of 3 event dates with orphanage choosing one depeing on the availability.</a:t>
          </a:r>
        </a:p>
      </dsp:txBody>
      <dsp:txXfrm rot="10800000">
        <a:off x="1715231" y="2485512"/>
        <a:ext cx="4635599" cy="1824680"/>
      </dsp:txXfrm>
    </dsp:sp>
    <dsp:sp modelId="{F16B70E1-73C8-4895-8FFC-3FD14EF7A4DA}">
      <dsp:nvSpPr>
        <dsp:cNvPr id="0" name=""/>
        <dsp:cNvSpPr/>
      </dsp:nvSpPr>
      <dsp:spPr>
        <a:xfrm>
          <a:off x="939203" y="2956046"/>
          <a:ext cx="883614" cy="883614"/>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14A7E-6768-445F-9238-84189E16DA4F}">
      <dsp:nvSpPr>
        <dsp:cNvPr id="0" name=""/>
        <dsp:cNvSpPr/>
      </dsp:nvSpPr>
      <dsp:spPr>
        <a:xfrm>
          <a:off x="0" y="12718"/>
          <a:ext cx="5461233" cy="954719"/>
        </a:xfrm>
        <a:prstGeom prst="round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0" i="0" kern="1200" dirty="0"/>
            <a:t>Use Case 5 : Doctors in Hospital should be able to request Staff</a:t>
          </a:r>
          <a:endParaRPr lang="en-IN" sz="2400" kern="1200" dirty="0"/>
        </a:p>
      </dsp:txBody>
      <dsp:txXfrm>
        <a:off x="46606" y="59324"/>
        <a:ext cx="5368021" cy="8615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12/9/2018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12/9/2018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12/9/2018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12/9/2018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12/9/2018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1.png"/><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557A-6E79-4319-8645-30E0A119AA24}"/>
              </a:ext>
            </a:extLst>
          </p:cNvPr>
          <p:cNvSpPr>
            <a:spLocks noGrp="1"/>
          </p:cNvSpPr>
          <p:nvPr>
            <p:ph type="ctrTitle"/>
          </p:nvPr>
        </p:nvSpPr>
        <p:spPr>
          <a:xfrm>
            <a:off x="806781" y="997765"/>
            <a:ext cx="10196536" cy="861420"/>
          </a:xfrm>
          <a:solidFill>
            <a:schemeClr val="accent1">
              <a:lumMod val="50000"/>
            </a:schemeClr>
          </a:solidFill>
        </p:spPr>
        <p:txBody>
          <a:bodyPr/>
          <a:lstStyle/>
          <a:p>
            <a:pPr algn="ctr"/>
            <a:r>
              <a:rPr lang="en-IN"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solidFill>
                  <a:schemeClr val="bg1"/>
                </a:solidFill>
              </a:rPr>
              <a:t>Global Vaccination Solution</a:t>
            </a:r>
          </a:p>
        </p:txBody>
      </p:sp>
      <p:sp>
        <p:nvSpPr>
          <p:cNvPr id="3" name="Subtitle 2">
            <a:extLst>
              <a:ext uri="{FF2B5EF4-FFF2-40B4-BE49-F238E27FC236}">
                <a16:creationId xmlns:a16="http://schemas.microsoft.com/office/drawing/2014/main" id="{CE7E89BC-FB8E-4F86-9E71-B29E4185B308}"/>
              </a:ext>
            </a:extLst>
          </p:cNvPr>
          <p:cNvSpPr>
            <a:spLocks noGrp="1"/>
          </p:cNvSpPr>
          <p:nvPr>
            <p:ph type="subTitle" idx="1"/>
          </p:nvPr>
        </p:nvSpPr>
        <p:spPr>
          <a:xfrm>
            <a:off x="9250136" y="3967843"/>
            <a:ext cx="3010312" cy="2337461"/>
          </a:xfrm>
        </p:spPr>
        <p:txBody>
          <a:bodyPr>
            <a:normAutofit/>
          </a:bodyPr>
          <a:lstStyle/>
          <a:p>
            <a:r>
              <a:rPr lang="en-IN" sz="2900" b="1" dirty="0"/>
              <a:t>Presented By:</a:t>
            </a:r>
          </a:p>
          <a:p>
            <a:r>
              <a:rPr lang="en-IN" sz="2000" b="1" dirty="0"/>
              <a:t>Aman Kapoor</a:t>
            </a:r>
          </a:p>
          <a:p>
            <a:r>
              <a:rPr lang="en-IN" sz="2000" b="1" dirty="0"/>
              <a:t>Satwik Kashyap</a:t>
            </a:r>
          </a:p>
          <a:p>
            <a:r>
              <a:rPr lang="en-IN" sz="2000" b="1" dirty="0"/>
              <a:t>Harshad jaju</a:t>
            </a:r>
          </a:p>
        </p:txBody>
      </p:sp>
    </p:spTree>
    <p:extLst>
      <p:ext uri="{BB962C8B-B14F-4D97-AF65-F5344CB8AC3E}">
        <p14:creationId xmlns:p14="http://schemas.microsoft.com/office/powerpoint/2010/main" val="299357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2E1B4-263E-481B-8253-C923D7D64C28}"/>
              </a:ext>
            </a:extLst>
          </p:cNvPr>
          <p:cNvPicPr>
            <a:picLocks noChangeAspect="1"/>
          </p:cNvPicPr>
          <p:nvPr/>
        </p:nvPicPr>
        <p:blipFill>
          <a:blip r:embed="rId2"/>
          <a:stretch>
            <a:fillRect/>
          </a:stretch>
        </p:blipFill>
        <p:spPr>
          <a:xfrm>
            <a:off x="609601" y="3657600"/>
            <a:ext cx="4584198" cy="2677697"/>
          </a:xfrm>
          <a:prstGeom prst="rect">
            <a:avLst/>
          </a:prstGeom>
        </p:spPr>
      </p:pic>
      <p:pic>
        <p:nvPicPr>
          <p:cNvPr id="5" name="Picture 4">
            <a:extLst>
              <a:ext uri="{FF2B5EF4-FFF2-40B4-BE49-F238E27FC236}">
                <a16:creationId xmlns:a16="http://schemas.microsoft.com/office/drawing/2014/main" id="{34775D3E-55EA-4A55-96E5-15CEDC7A6169}"/>
              </a:ext>
            </a:extLst>
          </p:cNvPr>
          <p:cNvPicPr>
            <a:picLocks noChangeAspect="1"/>
          </p:cNvPicPr>
          <p:nvPr/>
        </p:nvPicPr>
        <p:blipFill>
          <a:blip r:embed="rId3"/>
          <a:stretch>
            <a:fillRect/>
          </a:stretch>
        </p:blipFill>
        <p:spPr>
          <a:xfrm>
            <a:off x="7221832" y="1743894"/>
            <a:ext cx="4360567" cy="3776611"/>
          </a:xfrm>
          <a:prstGeom prst="rect">
            <a:avLst/>
          </a:prstGeom>
        </p:spPr>
      </p:pic>
      <p:cxnSp>
        <p:nvCxnSpPr>
          <p:cNvPr id="7" name="Straight Arrow Connector 6">
            <a:extLst>
              <a:ext uri="{FF2B5EF4-FFF2-40B4-BE49-F238E27FC236}">
                <a16:creationId xmlns:a16="http://schemas.microsoft.com/office/drawing/2014/main" id="{89AE844B-5EAC-4115-98C4-D994730AB50F}"/>
              </a:ext>
            </a:extLst>
          </p:cNvPr>
          <p:cNvCxnSpPr>
            <a:cxnSpLocks/>
          </p:cNvCxnSpPr>
          <p:nvPr/>
        </p:nvCxnSpPr>
        <p:spPr>
          <a:xfrm>
            <a:off x="5301673" y="3814621"/>
            <a:ext cx="1810327"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C73A7DD2-4B5F-45A3-B488-FEF56E6457C0}"/>
              </a:ext>
            </a:extLst>
          </p:cNvPr>
          <p:cNvSpPr/>
          <p:nvPr/>
        </p:nvSpPr>
        <p:spPr>
          <a:xfrm>
            <a:off x="5919507" y="3823857"/>
            <a:ext cx="1302325" cy="738664"/>
          </a:xfrm>
          <a:prstGeom prst="rect">
            <a:avLst/>
          </a:prstGeom>
          <a:noFill/>
        </p:spPr>
        <p:txBody>
          <a:bodyPr wrap="square" lIns="91440" tIns="45720" rIns="91440" bIns="45720">
            <a:spAutoFit/>
          </a:bodyPr>
          <a:lstStyle/>
          <a:p>
            <a:pPr algn="ctr"/>
            <a:r>
              <a:rPr lang="en-US" sz="1400" dirty="0">
                <a:ln w="0"/>
                <a:solidFill>
                  <a:srgbClr val="FFFF00"/>
                </a:solidFill>
                <a:effectLst>
                  <a:outerShdw blurRad="38100" dist="19050" dir="2700000" algn="tl" rotWithShape="0">
                    <a:schemeClr val="dk1">
                      <a:alpha val="40000"/>
                    </a:schemeClr>
                  </a:outerShdw>
                </a:effectLst>
              </a:rPr>
              <a:t>EMAIL to Hospital Admin</a:t>
            </a:r>
            <a:endParaRPr lang="en-US" sz="1400" b="0" cap="none" spc="0" dirty="0">
              <a:ln w="0"/>
              <a:solidFill>
                <a:srgbClr val="FFFF00"/>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1AF3996F-CD0A-4FE7-A1D2-3DB8207B34BB}"/>
              </a:ext>
            </a:extLst>
          </p:cNvPr>
          <p:cNvPicPr>
            <a:picLocks noChangeAspect="1"/>
          </p:cNvPicPr>
          <p:nvPr/>
        </p:nvPicPr>
        <p:blipFill>
          <a:blip r:embed="rId4"/>
          <a:stretch>
            <a:fillRect/>
          </a:stretch>
        </p:blipFill>
        <p:spPr>
          <a:xfrm>
            <a:off x="514888" y="532753"/>
            <a:ext cx="6467799" cy="2501389"/>
          </a:xfrm>
          <a:prstGeom prst="rect">
            <a:avLst/>
          </a:prstGeom>
        </p:spPr>
      </p:pic>
      <p:cxnSp>
        <p:nvCxnSpPr>
          <p:cNvPr id="12" name="Straight Arrow Connector 11">
            <a:extLst>
              <a:ext uri="{FF2B5EF4-FFF2-40B4-BE49-F238E27FC236}">
                <a16:creationId xmlns:a16="http://schemas.microsoft.com/office/drawing/2014/main" id="{55C711A4-8D20-4D84-A5EB-A970BDD81D6C}"/>
              </a:ext>
            </a:extLst>
          </p:cNvPr>
          <p:cNvCxnSpPr/>
          <p:nvPr/>
        </p:nvCxnSpPr>
        <p:spPr>
          <a:xfrm>
            <a:off x="2733964" y="3034143"/>
            <a:ext cx="0" cy="623457"/>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0730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2437009464"/>
              </p:ext>
            </p:extLst>
          </p:nvPr>
        </p:nvGraphicFramePr>
        <p:xfrm>
          <a:off x="634767" y="563418"/>
          <a:ext cx="5461233" cy="803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3581484951"/>
              </p:ext>
            </p:extLst>
          </p:nvPr>
        </p:nvGraphicFramePr>
        <p:xfrm>
          <a:off x="-168798" y="1745673"/>
          <a:ext cx="7308507" cy="43489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148424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A99EE-BA07-43F0-80DB-902008BA1A7B}"/>
              </a:ext>
            </a:extLst>
          </p:cNvPr>
          <p:cNvPicPr>
            <a:picLocks noChangeAspect="1"/>
          </p:cNvPicPr>
          <p:nvPr/>
        </p:nvPicPr>
        <p:blipFill>
          <a:blip r:embed="rId2"/>
          <a:stretch>
            <a:fillRect/>
          </a:stretch>
        </p:blipFill>
        <p:spPr>
          <a:xfrm>
            <a:off x="687243" y="1935884"/>
            <a:ext cx="7677150" cy="2228850"/>
          </a:xfrm>
          <a:prstGeom prst="rect">
            <a:avLst/>
          </a:prstGeom>
        </p:spPr>
      </p:pic>
    </p:spTree>
    <p:extLst>
      <p:ext uri="{BB962C8B-B14F-4D97-AF65-F5344CB8AC3E}">
        <p14:creationId xmlns:p14="http://schemas.microsoft.com/office/powerpoint/2010/main" val="2369375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1724879290"/>
              </p:ext>
            </p:extLst>
          </p:nvPr>
        </p:nvGraphicFramePr>
        <p:xfrm>
          <a:off x="634767" y="554182"/>
          <a:ext cx="5461233" cy="989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1351671458"/>
              </p:ext>
            </p:extLst>
          </p:nvPr>
        </p:nvGraphicFramePr>
        <p:xfrm>
          <a:off x="-316579" y="1736436"/>
          <a:ext cx="7290034" cy="43125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105329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1C131-19A0-49C7-B92A-7CE2D05600A0}"/>
              </a:ext>
            </a:extLst>
          </p:cNvPr>
          <p:cNvPicPr>
            <a:picLocks noChangeAspect="1"/>
          </p:cNvPicPr>
          <p:nvPr/>
        </p:nvPicPr>
        <p:blipFill>
          <a:blip r:embed="rId2"/>
          <a:stretch>
            <a:fillRect/>
          </a:stretch>
        </p:blipFill>
        <p:spPr>
          <a:xfrm>
            <a:off x="701241" y="647700"/>
            <a:ext cx="5911995" cy="2755471"/>
          </a:xfrm>
          <a:prstGeom prst="rect">
            <a:avLst/>
          </a:prstGeom>
        </p:spPr>
      </p:pic>
      <p:pic>
        <p:nvPicPr>
          <p:cNvPr id="5" name="Picture 4">
            <a:extLst>
              <a:ext uri="{FF2B5EF4-FFF2-40B4-BE49-F238E27FC236}">
                <a16:creationId xmlns:a16="http://schemas.microsoft.com/office/drawing/2014/main" id="{7AEC56A6-9A46-40BC-BC54-85AEDA57B3C6}"/>
              </a:ext>
            </a:extLst>
          </p:cNvPr>
          <p:cNvPicPr>
            <a:picLocks noChangeAspect="1"/>
          </p:cNvPicPr>
          <p:nvPr/>
        </p:nvPicPr>
        <p:blipFill>
          <a:blip r:embed="rId3"/>
          <a:stretch>
            <a:fillRect/>
          </a:stretch>
        </p:blipFill>
        <p:spPr>
          <a:xfrm>
            <a:off x="701241" y="3953164"/>
            <a:ext cx="6683263" cy="2341706"/>
          </a:xfrm>
          <a:prstGeom prst="rect">
            <a:avLst/>
          </a:prstGeom>
        </p:spPr>
      </p:pic>
      <p:pic>
        <p:nvPicPr>
          <p:cNvPr id="6" name="Picture 5">
            <a:extLst>
              <a:ext uri="{FF2B5EF4-FFF2-40B4-BE49-F238E27FC236}">
                <a16:creationId xmlns:a16="http://schemas.microsoft.com/office/drawing/2014/main" id="{8F06258D-24A8-4F72-A6C1-9D14EE67FAF6}"/>
              </a:ext>
            </a:extLst>
          </p:cNvPr>
          <p:cNvPicPr>
            <a:picLocks noChangeAspect="1"/>
          </p:cNvPicPr>
          <p:nvPr/>
        </p:nvPicPr>
        <p:blipFill>
          <a:blip r:embed="rId4"/>
          <a:stretch>
            <a:fillRect/>
          </a:stretch>
        </p:blipFill>
        <p:spPr>
          <a:xfrm>
            <a:off x="7527042" y="1197692"/>
            <a:ext cx="4030679" cy="2755472"/>
          </a:xfrm>
          <a:prstGeom prst="rect">
            <a:avLst/>
          </a:prstGeom>
        </p:spPr>
      </p:pic>
      <p:cxnSp>
        <p:nvCxnSpPr>
          <p:cNvPr id="8" name="Straight Arrow Connector 7">
            <a:extLst>
              <a:ext uri="{FF2B5EF4-FFF2-40B4-BE49-F238E27FC236}">
                <a16:creationId xmlns:a16="http://schemas.microsoft.com/office/drawing/2014/main" id="{BC5DADCE-CECA-4407-ADD2-B325791F638C}"/>
              </a:ext>
            </a:extLst>
          </p:cNvPr>
          <p:cNvCxnSpPr>
            <a:cxnSpLocks/>
          </p:cNvCxnSpPr>
          <p:nvPr/>
        </p:nvCxnSpPr>
        <p:spPr>
          <a:xfrm>
            <a:off x="3389745" y="3429000"/>
            <a:ext cx="0" cy="524164"/>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9D56F9B9-979F-4FD4-A693-631B26DB7065}"/>
              </a:ext>
            </a:extLst>
          </p:cNvPr>
          <p:cNvCxnSpPr/>
          <p:nvPr/>
        </p:nvCxnSpPr>
        <p:spPr>
          <a:xfrm flipV="1">
            <a:off x="7601527" y="4064000"/>
            <a:ext cx="1625600" cy="1126836"/>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6114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3902062505"/>
              </p:ext>
            </p:extLst>
          </p:nvPr>
        </p:nvGraphicFramePr>
        <p:xfrm>
          <a:off x="634767" y="563418"/>
          <a:ext cx="5461233" cy="980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66293254"/>
              </p:ext>
            </p:extLst>
          </p:nvPr>
        </p:nvGraphicFramePr>
        <p:xfrm>
          <a:off x="-267855" y="1882821"/>
          <a:ext cx="7185891" cy="42117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367856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C86E91-A7AA-4A86-9042-83AE9E772A62}"/>
              </a:ext>
            </a:extLst>
          </p:cNvPr>
          <p:cNvPicPr/>
          <p:nvPr/>
        </p:nvPicPr>
        <p:blipFill>
          <a:blip r:embed="rId2"/>
          <a:stretch>
            <a:fillRect/>
          </a:stretch>
        </p:blipFill>
        <p:spPr>
          <a:xfrm>
            <a:off x="6460489" y="2902499"/>
            <a:ext cx="5179810" cy="2982653"/>
          </a:xfrm>
          <a:prstGeom prst="rect">
            <a:avLst/>
          </a:prstGeom>
        </p:spPr>
      </p:pic>
      <p:pic>
        <p:nvPicPr>
          <p:cNvPr id="6" name="Picture 5">
            <a:extLst>
              <a:ext uri="{FF2B5EF4-FFF2-40B4-BE49-F238E27FC236}">
                <a16:creationId xmlns:a16="http://schemas.microsoft.com/office/drawing/2014/main" id="{C446E895-E7D4-4F65-9209-F69397399E6A}"/>
              </a:ext>
            </a:extLst>
          </p:cNvPr>
          <p:cNvPicPr>
            <a:picLocks noChangeAspect="1"/>
          </p:cNvPicPr>
          <p:nvPr/>
        </p:nvPicPr>
        <p:blipFill>
          <a:blip r:embed="rId3"/>
          <a:stretch>
            <a:fillRect/>
          </a:stretch>
        </p:blipFill>
        <p:spPr>
          <a:xfrm>
            <a:off x="551701" y="566448"/>
            <a:ext cx="5738264" cy="2695575"/>
          </a:xfrm>
          <a:prstGeom prst="rect">
            <a:avLst/>
          </a:prstGeom>
        </p:spPr>
      </p:pic>
      <p:cxnSp>
        <p:nvCxnSpPr>
          <p:cNvPr id="8" name="Connector: Elbow 7">
            <a:extLst>
              <a:ext uri="{FF2B5EF4-FFF2-40B4-BE49-F238E27FC236}">
                <a16:creationId xmlns:a16="http://schemas.microsoft.com/office/drawing/2014/main" id="{4DFD6BF2-3E79-4EE2-B234-196997E4EA49}"/>
              </a:ext>
            </a:extLst>
          </p:cNvPr>
          <p:cNvCxnSpPr>
            <a:stCxn id="6" idx="2"/>
          </p:cNvCxnSpPr>
          <p:nvPr/>
        </p:nvCxnSpPr>
        <p:spPr>
          <a:xfrm rot="16200000" flipH="1">
            <a:off x="4149610" y="2533246"/>
            <a:ext cx="1503941" cy="2961494"/>
          </a:xfrm>
          <a:prstGeom prst="bentConnector2">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C984B177-C60E-4417-B3DF-AE709D659CA1}"/>
              </a:ext>
            </a:extLst>
          </p:cNvPr>
          <p:cNvSpPr txBox="1"/>
          <p:nvPr/>
        </p:nvSpPr>
        <p:spPr>
          <a:xfrm>
            <a:off x="551701" y="4886036"/>
            <a:ext cx="5075428" cy="369332"/>
          </a:xfrm>
          <a:prstGeom prst="rect">
            <a:avLst/>
          </a:prstGeom>
          <a:noFill/>
        </p:spPr>
        <p:txBody>
          <a:bodyPr wrap="none" rtlCol="0">
            <a:spAutoFit/>
          </a:bodyPr>
          <a:lstStyle/>
          <a:p>
            <a:r>
              <a:rPr lang="en-IN" dirty="0">
                <a:solidFill>
                  <a:srgbClr val="FFFF00"/>
                </a:solidFill>
              </a:rPr>
              <a:t>doctors and staff within the same enterprise</a:t>
            </a:r>
          </a:p>
        </p:txBody>
      </p:sp>
    </p:spTree>
    <p:extLst>
      <p:ext uri="{BB962C8B-B14F-4D97-AF65-F5344CB8AC3E}">
        <p14:creationId xmlns:p14="http://schemas.microsoft.com/office/powerpoint/2010/main" val="108827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2895389275"/>
              </p:ext>
            </p:extLst>
          </p:nvPr>
        </p:nvGraphicFramePr>
        <p:xfrm>
          <a:off x="634767" y="526473"/>
          <a:ext cx="5461233" cy="1017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3310248625"/>
              </p:ext>
            </p:extLst>
          </p:nvPr>
        </p:nvGraphicFramePr>
        <p:xfrm>
          <a:off x="-302725" y="2072284"/>
          <a:ext cx="7336216" cy="41160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162116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F4E740-4697-415D-91C6-6BC1BDB43083}"/>
              </a:ext>
            </a:extLst>
          </p:cNvPr>
          <p:cNvPicPr>
            <a:picLocks noChangeAspect="1"/>
          </p:cNvPicPr>
          <p:nvPr/>
        </p:nvPicPr>
        <p:blipFill>
          <a:blip r:embed="rId2"/>
          <a:stretch>
            <a:fillRect/>
          </a:stretch>
        </p:blipFill>
        <p:spPr>
          <a:xfrm>
            <a:off x="615083" y="824200"/>
            <a:ext cx="8001029" cy="2990418"/>
          </a:xfrm>
          <a:prstGeom prst="rect">
            <a:avLst/>
          </a:prstGeom>
        </p:spPr>
      </p:pic>
    </p:spTree>
    <p:extLst>
      <p:ext uri="{BB962C8B-B14F-4D97-AF65-F5344CB8AC3E}">
        <p14:creationId xmlns:p14="http://schemas.microsoft.com/office/powerpoint/2010/main" val="2142556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2216254248"/>
              </p:ext>
            </p:extLst>
          </p:nvPr>
        </p:nvGraphicFramePr>
        <p:xfrm>
          <a:off x="634767" y="600363"/>
          <a:ext cx="5461233" cy="943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2872166498"/>
              </p:ext>
            </p:extLst>
          </p:nvPr>
        </p:nvGraphicFramePr>
        <p:xfrm>
          <a:off x="-447079" y="1781221"/>
          <a:ext cx="7624924" cy="43133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371214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557A-6E79-4319-8645-30E0A119AA24}"/>
              </a:ext>
            </a:extLst>
          </p:cNvPr>
          <p:cNvSpPr>
            <a:spLocks noGrp="1"/>
          </p:cNvSpPr>
          <p:nvPr>
            <p:ph type="ctrTitle"/>
          </p:nvPr>
        </p:nvSpPr>
        <p:spPr>
          <a:xfrm>
            <a:off x="806781" y="997765"/>
            <a:ext cx="10196536" cy="861420"/>
          </a:xfrm>
          <a:noFill/>
        </p:spPr>
        <p:txBody>
          <a:bodyPr/>
          <a:lstStyle/>
          <a:p>
            <a:pPr algn="ctr"/>
            <a:r>
              <a:rPr lang="en-IN"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solidFill>
                  <a:schemeClr val="bg1"/>
                </a:solidFill>
              </a:rPr>
              <a:t>Content </a:t>
            </a:r>
          </a:p>
        </p:txBody>
      </p:sp>
      <p:pic>
        <p:nvPicPr>
          <p:cNvPr id="6" name="Picture 5">
            <a:extLst>
              <a:ext uri="{FF2B5EF4-FFF2-40B4-BE49-F238E27FC236}">
                <a16:creationId xmlns:a16="http://schemas.microsoft.com/office/drawing/2014/main" id="{34383A94-22AA-4870-808B-6F5C4B605148}"/>
              </a:ext>
            </a:extLst>
          </p:cNvPr>
          <p:cNvPicPr>
            <a:picLocks noChangeAspect="1"/>
          </p:cNvPicPr>
          <p:nvPr/>
        </p:nvPicPr>
        <p:blipFill>
          <a:blip r:embed="rId3"/>
          <a:stretch>
            <a:fillRect/>
          </a:stretch>
        </p:blipFill>
        <p:spPr>
          <a:xfrm>
            <a:off x="481692" y="1812471"/>
            <a:ext cx="11302297" cy="4302579"/>
          </a:xfrm>
          <a:prstGeom prst="rect">
            <a:avLst/>
          </a:prstGeom>
          <a:solidFill>
            <a:schemeClr val="accent1"/>
          </a:solidFill>
        </p:spPr>
      </p:pic>
    </p:spTree>
    <p:extLst>
      <p:ext uri="{BB962C8B-B14F-4D97-AF65-F5344CB8AC3E}">
        <p14:creationId xmlns:p14="http://schemas.microsoft.com/office/powerpoint/2010/main" val="213861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A6088-44EA-41BA-B71A-ED9747F075EB}"/>
              </a:ext>
            </a:extLst>
          </p:cNvPr>
          <p:cNvPicPr>
            <a:picLocks noChangeAspect="1"/>
          </p:cNvPicPr>
          <p:nvPr/>
        </p:nvPicPr>
        <p:blipFill>
          <a:blip r:embed="rId2"/>
          <a:stretch>
            <a:fillRect/>
          </a:stretch>
        </p:blipFill>
        <p:spPr>
          <a:xfrm>
            <a:off x="606858" y="667616"/>
            <a:ext cx="6422015" cy="2704902"/>
          </a:xfrm>
          <a:prstGeom prst="rect">
            <a:avLst/>
          </a:prstGeom>
        </p:spPr>
      </p:pic>
      <p:pic>
        <p:nvPicPr>
          <p:cNvPr id="5" name="Picture 4">
            <a:extLst>
              <a:ext uri="{FF2B5EF4-FFF2-40B4-BE49-F238E27FC236}">
                <a16:creationId xmlns:a16="http://schemas.microsoft.com/office/drawing/2014/main" id="{392E4485-C9D0-483B-B27A-21226D74641B}"/>
              </a:ext>
            </a:extLst>
          </p:cNvPr>
          <p:cNvPicPr>
            <a:picLocks noChangeAspect="1"/>
          </p:cNvPicPr>
          <p:nvPr/>
        </p:nvPicPr>
        <p:blipFill>
          <a:blip r:embed="rId3"/>
          <a:stretch>
            <a:fillRect/>
          </a:stretch>
        </p:blipFill>
        <p:spPr>
          <a:xfrm>
            <a:off x="3851708" y="3866284"/>
            <a:ext cx="7610475" cy="2324100"/>
          </a:xfrm>
          <a:prstGeom prst="rect">
            <a:avLst/>
          </a:prstGeom>
        </p:spPr>
      </p:pic>
      <p:cxnSp>
        <p:nvCxnSpPr>
          <p:cNvPr id="16" name="Connector: Curved 15">
            <a:extLst>
              <a:ext uri="{FF2B5EF4-FFF2-40B4-BE49-F238E27FC236}">
                <a16:creationId xmlns:a16="http://schemas.microsoft.com/office/drawing/2014/main" id="{6EC2F04F-E65A-4128-A51F-8CEE256A50A0}"/>
              </a:ext>
            </a:extLst>
          </p:cNvPr>
          <p:cNvCxnSpPr>
            <a:endCxn id="5" idx="1"/>
          </p:cNvCxnSpPr>
          <p:nvPr/>
        </p:nvCxnSpPr>
        <p:spPr>
          <a:xfrm rot="16200000" flipH="1">
            <a:off x="2289969" y="3466595"/>
            <a:ext cx="1599334" cy="1524144"/>
          </a:xfrm>
          <a:prstGeom prst="curvedConnector2">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61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557A-6E79-4319-8645-30E0A119AA24}"/>
              </a:ext>
            </a:extLst>
          </p:cNvPr>
          <p:cNvSpPr>
            <a:spLocks noGrp="1"/>
          </p:cNvSpPr>
          <p:nvPr>
            <p:ph type="ctrTitle"/>
          </p:nvPr>
        </p:nvSpPr>
        <p:spPr>
          <a:xfrm>
            <a:off x="843726" y="1256383"/>
            <a:ext cx="10196536" cy="861420"/>
          </a:xfrm>
          <a:solidFill>
            <a:schemeClr val="accent1">
              <a:lumMod val="50000"/>
            </a:schemeClr>
          </a:solidFill>
        </p:spPr>
        <p:txBody>
          <a:bodyPr/>
          <a:lstStyle/>
          <a:p>
            <a:pPr algn="ctr"/>
            <a:r>
              <a:rPr lang="en-IN"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solidFill>
                  <a:schemeClr val="bg1"/>
                </a:solidFill>
              </a:rPr>
              <a:t>Thank You !!!</a:t>
            </a:r>
          </a:p>
        </p:txBody>
      </p:sp>
    </p:spTree>
    <p:extLst>
      <p:ext uri="{BB962C8B-B14F-4D97-AF65-F5344CB8AC3E}">
        <p14:creationId xmlns:p14="http://schemas.microsoft.com/office/powerpoint/2010/main" val="46208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8811C-F880-4BE6-9E96-51184371E404}"/>
              </a:ext>
            </a:extLst>
          </p:cNvPr>
          <p:cNvSpPr/>
          <p:nvPr/>
        </p:nvSpPr>
        <p:spPr>
          <a:xfrm>
            <a:off x="618836" y="2983345"/>
            <a:ext cx="2087419" cy="57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PROBLEM  DEFINITON</a:t>
            </a:r>
          </a:p>
        </p:txBody>
      </p:sp>
      <p:sp>
        <p:nvSpPr>
          <p:cNvPr id="5" name="Rectangle 4">
            <a:extLst>
              <a:ext uri="{FF2B5EF4-FFF2-40B4-BE49-F238E27FC236}">
                <a16:creationId xmlns:a16="http://schemas.microsoft.com/office/drawing/2014/main" id="{2C4F5570-C498-47F9-86C9-A14B9BB6A9ED}"/>
              </a:ext>
            </a:extLst>
          </p:cNvPr>
          <p:cNvSpPr/>
          <p:nvPr/>
        </p:nvSpPr>
        <p:spPr>
          <a:xfrm>
            <a:off x="3662219" y="2983344"/>
            <a:ext cx="2087419" cy="57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DESIGN</a:t>
            </a:r>
          </a:p>
        </p:txBody>
      </p:sp>
      <p:sp>
        <p:nvSpPr>
          <p:cNvPr id="6" name="Rectangle 5">
            <a:extLst>
              <a:ext uri="{FF2B5EF4-FFF2-40B4-BE49-F238E27FC236}">
                <a16:creationId xmlns:a16="http://schemas.microsoft.com/office/drawing/2014/main" id="{6D9A138F-9F24-48F8-8AC0-81C440162A97}"/>
              </a:ext>
            </a:extLst>
          </p:cNvPr>
          <p:cNvSpPr/>
          <p:nvPr/>
        </p:nvSpPr>
        <p:spPr>
          <a:xfrm>
            <a:off x="6844146" y="2983344"/>
            <a:ext cx="1865745" cy="57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SPECIFICATION</a:t>
            </a:r>
          </a:p>
        </p:txBody>
      </p:sp>
      <p:sp>
        <p:nvSpPr>
          <p:cNvPr id="7" name="Rectangle 6">
            <a:extLst>
              <a:ext uri="{FF2B5EF4-FFF2-40B4-BE49-F238E27FC236}">
                <a16:creationId xmlns:a16="http://schemas.microsoft.com/office/drawing/2014/main" id="{08EFFD71-546B-4A60-80B3-E19FF2DF8643}"/>
              </a:ext>
            </a:extLst>
          </p:cNvPr>
          <p:cNvSpPr/>
          <p:nvPr/>
        </p:nvSpPr>
        <p:spPr>
          <a:xfrm>
            <a:off x="9665855" y="2983345"/>
            <a:ext cx="2128981" cy="572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IMPLEMENTATION</a:t>
            </a:r>
          </a:p>
        </p:txBody>
      </p:sp>
      <p:sp>
        <p:nvSpPr>
          <p:cNvPr id="11" name="Arrow: Right 10">
            <a:extLst>
              <a:ext uri="{FF2B5EF4-FFF2-40B4-BE49-F238E27FC236}">
                <a16:creationId xmlns:a16="http://schemas.microsoft.com/office/drawing/2014/main" id="{B27FCAEC-4B49-4B08-AD14-B68C3DABDF6E}"/>
              </a:ext>
            </a:extLst>
          </p:cNvPr>
          <p:cNvSpPr/>
          <p:nvPr/>
        </p:nvSpPr>
        <p:spPr>
          <a:xfrm>
            <a:off x="2799773" y="3119579"/>
            <a:ext cx="768928" cy="30018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531C9DF5-671A-4278-9547-B9B9874C653A}"/>
              </a:ext>
            </a:extLst>
          </p:cNvPr>
          <p:cNvSpPr/>
          <p:nvPr/>
        </p:nvSpPr>
        <p:spPr>
          <a:xfrm>
            <a:off x="5910697" y="3128817"/>
            <a:ext cx="768928" cy="30018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47DB0A78-E9C8-4061-A7BE-DCDE77F8B4E1}"/>
              </a:ext>
            </a:extLst>
          </p:cNvPr>
          <p:cNvSpPr/>
          <p:nvPr/>
        </p:nvSpPr>
        <p:spPr>
          <a:xfrm>
            <a:off x="8817264" y="3128817"/>
            <a:ext cx="768928" cy="30018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730FCDC8-B677-4A8B-9CFB-13AC74ED860B}"/>
              </a:ext>
            </a:extLst>
          </p:cNvPr>
          <p:cNvSpPr txBox="1"/>
          <p:nvPr/>
        </p:nvSpPr>
        <p:spPr>
          <a:xfrm>
            <a:off x="1902691" y="4876800"/>
            <a:ext cx="646331" cy="369332"/>
          </a:xfrm>
          <a:prstGeom prst="rect">
            <a:avLst/>
          </a:prstGeom>
          <a:noFill/>
        </p:spPr>
        <p:txBody>
          <a:bodyPr wrap="none" rtlCol="0">
            <a:spAutoFit/>
          </a:bodyPr>
          <a:lstStyle/>
          <a:p>
            <a:r>
              <a:rPr lang="en-IN" dirty="0"/>
              <a:t>	</a:t>
            </a:r>
          </a:p>
        </p:txBody>
      </p:sp>
      <p:sp>
        <p:nvSpPr>
          <p:cNvPr id="17" name="Rectangle 16">
            <a:extLst>
              <a:ext uri="{FF2B5EF4-FFF2-40B4-BE49-F238E27FC236}">
                <a16:creationId xmlns:a16="http://schemas.microsoft.com/office/drawing/2014/main" id="{4CA75F6F-9091-4245-A373-A0EAFF9977AD}"/>
              </a:ext>
            </a:extLst>
          </p:cNvPr>
          <p:cNvSpPr/>
          <p:nvPr/>
        </p:nvSpPr>
        <p:spPr>
          <a:xfrm>
            <a:off x="1113560" y="660950"/>
            <a:ext cx="5181601" cy="1107996"/>
          </a:xfrm>
          <a:prstGeom prst="rect">
            <a:avLst/>
          </a:prstGeom>
        </p:spPr>
        <p:txBody>
          <a:bodyPr wrap="square">
            <a:spAutoFit/>
          </a:bodyPr>
          <a:lstStyle/>
          <a:p>
            <a:r>
              <a:rPr lang="en-IN" sz="6600" dirty="0">
                <a:solidFill>
                  <a:schemeClr val="bg1"/>
                </a:solidFill>
              </a:rPr>
              <a:t>Approach</a:t>
            </a:r>
          </a:p>
        </p:txBody>
      </p:sp>
    </p:spTree>
    <p:extLst>
      <p:ext uri="{BB962C8B-B14F-4D97-AF65-F5344CB8AC3E}">
        <p14:creationId xmlns:p14="http://schemas.microsoft.com/office/powerpoint/2010/main" val="346060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F41D-875D-4C23-8EC7-E7EE39DD52CB}"/>
              </a:ext>
            </a:extLst>
          </p:cNvPr>
          <p:cNvSpPr>
            <a:spLocks noGrp="1"/>
          </p:cNvSpPr>
          <p:nvPr>
            <p:ph type="title"/>
          </p:nvPr>
        </p:nvSpPr>
        <p:spPr>
          <a:xfrm>
            <a:off x="832151" y="620785"/>
            <a:ext cx="4941045" cy="452687"/>
          </a:xfrm>
        </p:spPr>
        <p:txBody>
          <a:bodyPr>
            <a:normAutofit fontScale="90000"/>
          </a:bodyPr>
          <a:lstStyle/>
          <a:p>
            <a:r>
              <a:rPr lang="en-IN" dirty="0"/>
              <a:t>PROBLEM DEFINITION</a:t>
            </a:r>
          </a:p>
        </p:txBody>
      </p:sp>
      <p:sp>
        <p:nvSpPr>
          <p:cNvPr id="4" name="Text Placeholder 3">
            <a:extLst>
              <a:ext uri="{FF2B5EF4-FFF2-40B4-BE49-F238E27FC236}">
                <a16:creationId xmlns:a16="http://schemas.microsoft.com/office/drawing/2014/main" id="{EA2C02BB-9D00-47A2-8F55-68E0388895FA}"/>
              </a:ext>
            </a:extLst>
          </p:cNvPr>
          <p:cNvSpPr>
            <a:spLocks noGrp="1"/>
          </p:cNvSpPr>
          <p:nvPr>
            <p:ph type="body" sz="half" idx="2"/>
          </p:nvPr>
        </p:nvSpPr>
        <p:spPr>
          <a:xfrm>
            <a:off x="721453" y="1166070"/>
            <a:ext cx="5051743" cy="4861420"/>
          </a:xfrm>
        </p:spPr>
        <p:txBody>
          <a:bodyPr>
            <a:noAutofit/>
          </a:bodyPr>
          <a:lstStyle/>
          <a:p>
            <a:r>
              <a:rPr lang="en-US" sz="1600" dirty="0">
                <a:solidFill>
                  <a:srgbClr val="FFFF00"/>
                </a:solidFill>
              </a:rPr>
              <a:t>- From 93 children of every 1,000 dying before age five and a</a:t>
            </a:r>
            <a:r>
              <a:rPr lang="en-US" sz="1600" i="1" dirty="0">
                <a:solidFill>
                  <a:srgbClr val="FFFF00"/>
                </a:solidFill>
              </a:rPr>
              <a:t>bout 29,000 children under the age of five –  21 each minute – die every day, mainly from preventable causes.</a:t>
            </a:r>
          </a:p>
          <a:p>
            <a:r>
              <a:rPr lang="en-US" sz="1600" dirty="0">
                <a:solidFill>
                  <a:srgbClr val="FFFF00"/>
                </a:solidFill>
              </a:rPr>
              <a:t>- According to the WHO Reports, in 2015, nearly one in five infants –19.4 million children – missed out on the basic vaccines they need to stay healthy</a:t>
            </a:r>
          </a:p>
          <a:p>
            <a:r>
              <a:rPr lang="en-US" sz="1600" dirty="0">
                <a:solidFill>
                  <a:srgbClr val="FFFF00"/>
                </a:solidFill>
              </a:rPr>
              <a:t>- Vaccines keep children alive and healthy by protecting them against disease and if immunization is not prioritized, the most marginalized children will not get vaccines, which could mean the difference between life and death.</a:t>
            </a:r>
          </a:p>
          <a:p>
            <a:r>
              <a:rPr lang="en-US" sz="1600" dirty="0">
                <a:solidFill>
                  <a:srgbClr val="FFFF00"/>
                </a:solidFill>
              </a:rPr>
              <a:t>- Big countries like Brazil and China reduced their child mortality rates 10-fold over the last 4 decades. Other countries – especially in Africa – still have high child mortality rates</a:t>
            </a:r>
          </a:p>
        </p:txBody>
      </p:sp>
      <p:pic>
        <p:nvPicPr>
          <p:cNvPr id="10" name="Picture 9">
            <a:extLst>
              <a:ext uri="{FF2B5EF4-FFF2-40B4-BE49-F238E27FC236}">
                <a16:creationId xmlns:a16="http://schemas.microsoft.com/office/drawing/2014/main" id="{1988042D-7369-4626-A2C1-1DEB646353C1}"/>
              </a:ext>
            </a:extLst>
          </p:cNvPr>
          <p:cNvPicPr>
            <a:picLocks noChangeAspect="1"/>
          </p:cNvPicPr>
          <p:nvPr/>
        </p:nvPicPr>
        <p:blipFill>
          <a:blip r:embed="rId2"/>
          <a:stretch>
            <a:fillRect/>
          </a:stretch>
        </p:blipFill>
        <p:spPr>
          <a:xfrm>
            <a:off x="6023294" y="1451296"/>
            <a:ext cx="6168705" cy="4576194"/>
          </a:xfrm>
          <a:prstGeom prst="rect">
            <a:avLst/>
          </a:prstGeom>
        </p:spPr>
      </p:pic>
    </p:spTree>
    <p:extLst>
      <p:ext uri="{BB962C8B-B14F-4D97-AF65-F5344CB8AC3E}">
        <p14:creationId xmlns:p14="http://schemas.microsoft.com/office/powerpoint/2010/main" val="268243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C825-438E-4A40-A649-299813932E15}"/>
              </a:ext>
            </a:extLst>
          </p:cNvPr>
          <p:cNvSpPr>
            <a:spLocks noGrp="1"/>
          </p:cNvSpPr>
          <p:nvPr>
            <p:ph type="title"/>
          </p:nvPr>
        </p:nvSpPr>
        <p:spPr/>
        <p:txBody>
          <a:bodyPr/>
          <a:lstStyle/>
          <a:p>
            <a:r>
              <a:rPr lang="en-IN" sz="6600" dirty="0"/>
              <a:t>Model Components</a:t>
            </a:r>
            <a:br>
              <a:rPr lang="en-IN" dirty="0"/>
            </a:br>
            <a:r>
              <a:rPr lang="en-IN" dirty="0"/>
              <a:t>	</a:t>
            </a:r>
          </a:p>
        </p:txBody>
      </p:sp>
      <p:pic>
        <p:nvPicPr>
          <p:cNvPr id="8" name="Content Placeholder 7">
            <a:extLst>
              <a:ext uri="{FF2B5EF4-FFF2-40B4-BE49-F238E27FC236}">
                <a16:creationId xmlns:a16="http://schemas.microsoft.com/office/drawing/2014/main" id="{1939D9E6-C9E6-44A2-A952-0E25977F839C}"/>
              </a:ext>
            </a:extLst>
          </p:cNvPr>
          <p:cNvPicPr>
            <a:picLocks noGrp="1" noChangeAspect="1"/>
          </p:cNvPicPr>
          <p:nvPr>
            <p:ph idx="1"/>
          </p:nvPr>
        </p:nvPicPr>
        <p:blipFill>
          <a:blip r:embed="rId2"/>
          <a:stretch>
            <a:fillRect/>
          </a:stretch>
        </p:blipFill>
        <p:spPr>
          <a:xfrm>
            <a:off x="531339" y="2649682"/>
            <a:ext cx="11658275" cy="4208318"/>
          </a:xfrm>
          <a:prstGeom prst="rect">
            <a:avLst/>
          </a:prstGeom>
        </p:spPr>
      </p:pic>
    </p:spTree>
    <p:extLst>
      <p:ext uri="{BB962C8B-B14F-4D97-AF65-F5344CB8AC3E}">
        <p14:creationId xmlns:p14="http://schemas.microsoft.com/office/powerpoint/2010/main" val="108303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C825-438E-4A40-A649-299813932E15}"/>
              </a:ext>
            </a:extLst>
          </p:cNvPr>
          <p:cNvSpPr>
            <a:spLocks noGrp="1"/>
          </p:cNvSpPr>
          <p:nvPr>
            <p:ph type="title"/>
          </p:nvPr>
        </p:nvSpPr>
        <p:spPr>
          <a:xfrm>
            <a:off x="753466" y="892025"/>
            <a:ext cx="8761413" cy="706964"/>
          </a:xfrm>
        </p:spPr>
        <p:txBody>
          <a:bodyPr/>
          <a:lstStyle/>
          <a:p>
            <a:r>
              <a:rPr lang="en-IN" sz="6600" dirty="0"/>
              <a:t>Object Model	</a:t>
            </a:r>
          </a:p>
        </p:txBody>
      </p:sp>
      <p:pic>
        <p:nvPicPr>
          <p:cNvPr id="6" name="Picture 5">
            <a:extLst>
              <a:ext uri="{FF2B5EF4-FFF2-40B4-BE49-F238E27FC236}">
                <a16:creationId xmlns:a16="http://schemas.microsoft.com/office/drawing/2014/main" id="{98477F79-D29E-4EF7-8F1E-D3238D856DB3}"/>
              </a:ext>
            </a:extLst>
          </p:cNvPr>
          <p:cNvPicPr>
            <a:picLocks noChangeAspect="1"/>
          </p:cNvPicPr>
          <p:nvPr/>
        </p:nvPicPr>
        <p:blipFill>
          <a:blip r:embed="rId2"/>
          <a:stretch>
            <a:fillRect/>
          </a:stretch>
        </p:blipFill>
        <p:spPr>
          <a:xfrm>
            <a:off x="147782" y="2068945"/>
            <a:ext cx="11896436" cy="4592973"/>
          </a:xfrm>
          <a:prstGeom prst="rect">
            <a:avLst/>
          </a:prstGeom>
        </p:spPr>
      </p:pic>
    </p:spTree>
    <p:extLst>
      <p:ext uri="{BB962C8B-B14F-4D97-AF65-F5344CB8AC3E}">
        <p14:creationId xmlns:p14="http://schemas.microsoft.com/office/powerpoint/2010/main" val="209820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321453724"/>
              </p:ext>
            </p:extLst>
          </p:nvPr>
        </p:nvGraphicFramePr>
        <p:xfrm>
          <a:off x="634767" y="563418"/>
          <a:ext cx="5461233" cy="980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1242357411"/>
              </p:ext>
            </p:extLst>
          </p:nvPr>
        </p:nvGraphicFramePr>
        <p:xfrm>
          <a:off x="-280636" y="1745096"/>
          <a:ext cx="7281800" cy="43495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242314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A9C4B-9E9D-4429-9088-00F9B42D780D}"/>
              </a:ext>
            </a:extLst>
          </p:cNvPr>
          <p:cNvPicPr>
            <a:picLocks noChangeAspect="1"/>
          </p:cNvPicPr>
          <p:nvPr/>
        </p:nvPicPr>
        <p:blipFill>
          <a:blip r:embed="rId2"/>
          <a:stretch>
            <a:fillRect/>
          </a:stretch>
        </p:blipFill>
        <p:spPr>
          <a:xfrm>
            <a:off x="526473" y="528875"/>
            <a:ext cx="6597112" cy="2397464"/>
          </a:xfrm>
          <a:prstGeom prst="rect">
            <a:avLst/>
          </a:prstGeom>
        </p:spPr>
      </p:pic>
      <p:pic>
        <p:nvPicPr>
          <p:cNvPr id="5" name="Picture 4">
            <a:extLst>
              <a:ext uri="{FF2B5EF4-FFF2-40B4-BE49-F238E27FC236}">
                <a16:creationId xmlns:a16="http://schemas.microsoft.com/office/drawing/2014/main" id="{5BC46ABF-E48C-471E-9DA0-8271B05AA167}"/>
              </a:ext>
            </a:extLst>
          </p:cNvPr>
          <p:cNvPicPr>
            <a:picLocks noChangeAspect="1"/>
          </p:cNvPicPr>
          <p:nvPr/>
        </p:nvPicPr>
        <p:blipFill>
          <a:blip r:embed="rId3"/>
          <a:stretch>
            <a:fillRect/>
          </a:stretch>
        </p:blipFill>
        <p:spPr>
          <a:xfrm>
            <a:off x="526473" y="3777725"/>
            <a:ext cx="6597112" cy="2551400"/>
          </a:xfrm>
          <a:prstGeom prst="rect">
            <a:avLst/>
          </a:prstGeom>
        </p:spPr>
      </p:pic>
      <p:cxnSp>
        <p:nvCxnSpPr>
          <p:cNvPr id="8" name="Straight Arrow Connector 7">
            <a:extLst>
              <a:ext uri="{FF2B5EF4-FFF2-40B4-BE49-F238E27FC236}">
                <a16:creationId xmlns:a16="http://schemas.microsoft.com/office/drawing/2014/main" id="{9F8CF024-E369-49D8-BE97-149A270CC4D2}"/>
              </a:ext>
            </a:extLst>
          </p:cNvPr>
          <p:cNvCxnSpPr/>
          <p:nvPr/>
        </p:nvCxnSpPr>
        <p:spPr>
          <a:xfrm>
            <a:off x="3417455" y="2926339"/>
            <a:ext cx="0" cy="851386"/>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13E4DE05-F570-4B16-AEE9-80F40BBFC471}"/>
              </a:ext>
            </a:extLst>
          </p:cNvPr>
          <p:cNvSpPr/>
          <p:nvPr/>
        </p:nvSpPr>
        <p:spPr>
          <a:xfrm>
            <a:off x="3611421" y="3209584"/>
            <a:ext cx="2419924" cy="307777"/>
          </a:xfrm>
          <a:prstGeom prst="rect">
            <a:avLst/>
          </a:prstGeom>
          <a:noFill/>
        </p:spPr>
        <p:txBody>
          <a:bodyPr wrap="square" lIns="91440" tIns="45720" rIns="91440" bIns="45720">
            <a:spAutoFit/>
          </a:bodyPr>
          <a:lstStyle/>
          <a:p>
            <a:pPr algn="ctr"/>
            <a:r>
              <a:rPr lang="en-US" sz="1400" dirty="0">
                <a:ln w="0"/>
                <a:solidFill>
                  <a:srgbClr val="FFFF00"/>
                </a:solidFill>
                <a:effectLst>
                  <a:outerShdw blurRad="38100" dist="19050" dir="2700000" algn="tl" rotWithShape="0">
                    <a:schemeClr val="dk1">
                      <a:alpha val="40000"/>
                    </a:schemeClr>
                  </a:outerShdw>
                </a:effectLst>
              </a:rPr>
              <a:t>Request Across Network</a:t>
            </a:r>
            <a:endParaRPr lang="en-US" sz="1400" b="0" cap="none" spc="0" dirty="0">
              <a:ln w="0"/>
              <a:solidFill>
                <a:srgbClr val="FFFF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0382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8C5A5F5-496F-46B4-BF00-9D35E30DDAD5}"/>
              </a:ext>
            </a:extLst>
          </p:cNvPr>
          <p:cNvGraphicFramePr/>
          <p:nvPr>
            <p:extLst>
              <p:ext uri="{D42A27DB-BD31-4B8C-83A1-F6EECF244321}">
                <p14:modId xmlns:p14="http://schemas.microsoft.com/office/powerpoint/2010/main" val="947378288"/>
              </p:ext>
            </p:extLst>
          </p:nvPr>
        </p:nvGraphicFramePr>
        <p:xfrm>
          <a:off x="588282" y="526473"/>
          <a:ext cx="5507718" cy="1095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A57C9C7-7986-4E54-ABFB-D9FEAA4378CF}"/>
              </a:ext>
            </a:extLst>
          </p:cNvPr>
          <p:cNvSpPr>
            <a:spLocks noGrp="1"/>
          </p:cNvSpPr>
          <p:nvPr>
            <p:ph type="body" idx="1"/>
          </p:nvPr>
        </p:nvSpPr>
        <p:spPr>
          <a:xfrm>
            <a:off x="6457951" y="1543574"/>
            <a:ext cx="4980214" cy="780176"/>
          </a:xfrm>
        </p:spPr>
        <p:txBody>
          <a:bodyPr/>
          <a:lstStyle/>
          <a:p>
            <a:r>
              <a:rPr lang="en-IN" dirty="0"/>
              <a:t>Across Enterprise With in and OUT Network</a:t>
            </a:r>
          </a:p>
          <a:p>
            <a:endParaRPr lang="en-IN" dirty="0"/>
          </a:p>
          <a:p>
            <a:endParaRPr lang="en-IN" dirty="0"/>
          </a:p>
        </p:txBody>
      </p:sp>
      <p:graphicFrame>
        <p:nvGraphicFramePr>
          <p:cNvPr id="7" name="Diagram 6">
            <a:extLst>
              <a:ext uri="{FF2B5EF4-FFF2-40B4-BE49-F238E27FC236}">
                <a16:creationId xmlns:a16="http://schemas.microsoft.com/office/drawing/2014/main" id="{51FF1858-FC47-46D5-94DF-64C0C845B138}"/>
              </a:ext>
            </a:extLst>
          </p:cNvPr>
          <p:cNvGraphicFramePr/>
          <p:nvPr>
            <p:extLst>
              <p:ext uri="{D42A27DB-BD31-4B8C-83A1-F6EECF244321}">
                <p14:modId xmlns:p14="http://schemas.microsoft.com/office/powerpoint/2010/main" val="232875317"/>
              </p:ext>
            </p:extLst>
          </p:nvPr>
        </p:nvGraphicFramePr>
        <p:xfrm>
          <a:off x="-234057" y="1819564"/>
          <a:ext cx="7105912" cy="4368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38CD40C0-4895-4DC1-839E-558580844043}"/>
              </a:ext>
            </a:extLst>
          </p:cNvPr>
          <p:cNvPicPr>
            <a:picLocks noChangeAspect="1"/>
          </p:cNvPicPr>
          <p:nvPr/>
        </p:nvPicPr>
        <p:blipFill>
          <a:blip r:embed="rId12"/>
          <a:stretch>
            <a:fillRect/>
          </a:stretch>
        </p:blipFill>
        <p:spPr>
          <a:xfrm>
            <a:off x="7929562" y="2372771"/>
            <a:ext cx="2619375" cy="3943350"/>
          </a:xfrm>
          <a:prstGeom prst="rect">
            <a:avLst/>
          </a:prstGeom>
        </p:spPr>
      </p:pic>
    </p:spTree>
    <p:extLst>
      <p:ext uri="{BB962C8B-B14F-4D97-AF65-F5344CB8AC3E}">
        <p14:creationId xmlns:p14="http://schemas.microsoft.com/office/powerpoint/2010/main" val="2534065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647</Words>
  <Application>Microsoft Office PowerPoint</Application>
  <PresentationFormat>Widescreen</PresentationFormat>
  <Paragraphs>58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 Boardroom</vt:lpstr>
      <vt:lpstr>Global Vaccination Solution</vt:lpstr>
      <vt:lpstr>Content </vt:lpstr>
      <vt:lpstr>PowerPoint Presentation</vt:lpstr>
      <vt:lpstr>PROBLEM DEFINITION</vt:lpstr>
      <vt:lpstr>Model Components  </vt:lpstr>
      <vt:lpstr>Object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Vaccination Solution</dc:title>
  <dc:creator>Satwik Kashyap</dc:creator>
  <cp:lastModifiedBy>Satwik Kashyap</cp:lastModifiedBy>
  <cp:revision>157</cp:revision>
  <dcterms:created xsi:type="dcterms:W3CDTF">2018-12-09T09:29:38Z</dcterms:created>
  <dcterms:modified xsi:type="dcterms:W3CDTF">2018-12-10T04:17:43Z</dcterms:modified>
</cp:coreProperties>
</file>